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8" r:id="rId3"/>
    <p:sldId id="259" r:id="rId4"/>
    <p:sldId id="261" r:id="rId5"/>
    <p:sldId id="260" r:id="rId6"/>
    <p:sldId id="263" r:id="rId7"/>
    <p:sldId id="264" r:id="rId8"/>
    <p:sldId id="265" r:id="rId9"/>
    <p:sldId id="267" r:id="rId10"/>
    <p:sldId id="279" r:id="rId11"/>
    <p:sldId id="268" r:id="rId12"/>
    <p:sldId id="278" r:id="rId13"/>
    <p:sldId id="276" r:id="rId14"/>
    <p:sldId id="284" r:id="rId15"/>
    <p:sldId id="285" r:id="rId16"/>
    <p:sldId id="272" r:id="rId17"/>
    <p:sldId id="269" r:id="rId18"/>
    <p:sldId id="270" r:id="rId19"/>
    <p:sldId id="271" r:id="rId20"/>
    <p:sldId id="280" r:id="rId21"/>
    <p:sldId id="273" r:id="rId22"/>
    <p:sldId id="281" r:id="rId23"/>
    <p:sldId id="282" r:id="rId24"/>
    <p:sldId id="283" r:id="rId25"/>
    <p:sldId id="25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C1A21-FD5A-E446-A651-8B3868E4681E}" v="1667" dt="2022-12-16T05:53:37.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97"/>
    <p:restoredTop sz="94754"/>
  </p:normalViewPr>
  <p:slideViewPr>
    <p:cSldViewPr snapToGrid="0">
      <p:cViewPr varScale="1">
        <p:scale>
          <a:sx n="49" d="100"/>
          <a:sy n="49" d="100"/>
        </p:scale>
        <p:origin x="192" y="1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de, Douglas" userId="29b8a11a-e0b2-4b97-ac8b-fa930b3cf2cd" providerId="ADAL" clId="{76CC1A21-FD5A-E446-A651-8B3868E4681E}"/>
    <pc:docChg chg="undo redo custSel addSld delSld modSld sldOrd">
      <pc:chgData name="Meade, Douglas" userId="29b8a11a-e0b2-4b97-ac8b-fa930b3cf2cd" providerId="ADAL" clId="{76CC1A21-FD5A-E446-A651-8B3868E4681E}" dt="2022-12-21T05:26:16.544" v="6595" actId="14100"/>
      <pc:docMkLst>
        <pc:docMk/>
      </pc:docMkLst>
      <pc:sldChg chg="modSp mod">
        <pc:chgData name="Meade, Douglas" userId="29b8a11a-e0b2-4b97-ac8b-fa930b3cf2cd" providerId="ADAL" clId="{76CC1A21-FD5A-E446-A651-8B3868E4681E}" dt="2022-12-21T04:59:58.179" v="6227" actId="1038"/>
        <pc:sldMkLst>
          <pc:docMk/>
          <pc:sldMk cId="66855834" sldId="256"/>
        </pc:sldMkLst>
        <pc:spChg chg="mod">
          <ac:chgData name="Meade, Douglas" userId="29b8a11a-e0b2-4b97-ac8b-fa930b3cf2cd" providerId="ADAL" clId="{76CC1A21-FD5A-E446-A651-8B3868E4681E}" dt="2022-12-21T04:59:58.179" v="6227" actId="1038"/>
          <ac:spMkLst>
            <pc:docMk/>
            <pc:sldMk cId="66855834" sldId="256"/>
            <ac:spMk id="3" creationId="{9D8941B0-F549-7503-619A-CA389B326F7B}"/>
          </ac:spMkLst>
        </pc:spChg>
      </pc:sldChg>
      <pc:sldChg chg="modSp mod">
        <pc:chgData name="Meade, Douglas" userId="29b8a11a-e0b2-4b97-ac8b-fa930b3cf2cd" providerId="ADAL" clId="{76CC1A21-FD5A-E446-A651-8B3868E4681E}" dt="2022-12-21T05:00:48.317" v="6232" actId="12"/>
        <pc:sldMkLst>
          <pc:docMk/>
          <pc:sldMk cId="3318865752" sldId="258"/>
        </pc:sldMkLst>
        <pc:spChg chg="mod">
          <ac:chgData name="Meade, Douglas" userId="29b8a11a-e0b2-4b97-ac8b-fa930b3cf2cd" providerId="ADAL" clId="{76CC1A21-FD5A-E446-A651-8B3868E4681E}" dt="2022-12-21T05:00:48.317" v="6232" actId="12"/>
          <ac:spMkLst>
            <pc:docMk/>
            <pc:sldMk cId="3318865752" sldId="258"/>
            <ac:spMk id="3" creationId="{AFFCB226-D265-E53A-9E3A-D10702ACFDBF}"/>
          </ac:spMkLst>
        </pc:spChg>
      </pc:sldChg>
      <pc:sldChg chg="addSp delSp modSp mod">
        <pc:chgData name="Meade, Douglas" userId="29b8a11a-e0b2-4b97-ac8b-fa930b3cf2cd" providerId="ADAL" clId="{76CC1A21-FD5A-E446-A651-8B3868E4681E}" dt="2022-12-21T05:05:54.716" v="6355" actId="21"/>
        <pc:sldMkLst>
          <pc:docMk/>
          <pc:sldMk cId="4006367475" sldId="259"/>
        </pc:sldMkLst>
        <pc:picChg chg="add del mod">
          <ac:chgData name="Meade, Douglas" userId="29b8a11a-e0b2-4b97-ac8b-fa930b3cf2cd" providerId="ADAL" clId="{76CC1A21-FD5A-E446-A651-8B3868E4681E}" dt="2022-12-21T05:05:54.716" v="6355" actId="21"/>
          <ac:picMkLst>
            <pc:docMk/>
            <pc:sldMk cId="4006367475" sldId="259"/>
            <ac:picMk id="6" creationId="{4D299CEB-7D90-00AF-F25F-ED2DC484AB49}"/>
          </ac:picMkLst>
        </pc:picChg>
      </pc:sldChg>
      <pc:sldChg chg="modSp mod modNotesTx">
        <pc:chgData name="Meade, Douglas" userId="29b8a11a-e0b2-4b97-ac8b-fa930b3cf2cd" providerId="ADAL" clId="{76CC1A21-FD5A-E446-A651-8B3868E4681E}" dt="2022-12-10T08:37:22.410" v="3779" actId="20577"/>
        <pc:sldMkLst>
          <pc:docMk/>
          <pc:sldMk cId="3864656522" sldId="260"/>
        </pc:sldMkLst>
        <pc:graphicFrameChg chg="mod modGraphic">
          <ac:chgData name="Meade, Douglas" userId="29b8a11a-e0b2-4b97-ac8b-fa930b3cf2cd" providerId="ADAL" clId="{76CC1A21-FD5A-E446-A651-8B3868E4681E}" dt="2022-12-10T08:37:22.410" v="3779" actId="20577"/>
          <ac:graphicFrameMkLst>
            <pc:docMk/>
            <pc:sldMk cId="3864656522" sldId="260"/>
            <ac:graphicFrameMk id="5" creationId="{DC711FDB-CB77-F337-FC3D-C4C6F99FA20C}"/>
          </ac:graphicFrameMkLst>
        </pc:graphicFrameChg>
      </pc:sldChg>
      <pc:sldChg chg="modSp mod modNotesTx">
        <pc:chgData name="Meade, Douglas" userId="29b8a11a-e0b2-4b97-ac8b-fa930b3cf2cd" providerId="ADAL" clId="{76CC1A21-FD5A-E446-A651-8B3868E4681E}" dt="2022-12-10T08:37:34.011" v="3797" actId="20577"/>
        <pc:sldMkLst>
          <pc:docMk/>
          <pc:sldMk cId="725896550" sldId="263"/>
        </pc:sldMkLst>
        <pc:graphicFrameChg chg="mod modGraphic">
          <ac:chgData name="Meade, Douglas" userId="29b8a11a-e0b2-4b97-ac8b-fa930b3cf2cd" providerId="ADAL" clId="{76CC1A21-FD5A-E446-A651-8B3868E4681E}" dt="2022-12-10T08:37:34.011" v="3797" actId="20577"/>
          <ac:graphicFrameMkLst>
            <pc:docMk/>
            <pc:sldMk cId="725896550" sldId="263"/>
            <ac:graphicFrameMk id="7" creationId="{DD83DC88-967A-F88A-1ECE-827B5C6C8467}"/>
          </ac:graphicFrameMkLst>
        </pc:graphicFrameChg>
      </pc:sldChg>
      <pc:sldChg chg="modSp mod">
        <pc:chgData name="Meade, Douglas" userId="29b8a11a-e0b2-4b97-ac8b-fa930b3cf2cd" providerId="ADAL" clId="{76CC1A21-FD5A-E446-A651-8B3868E4681E}" dt="2022-12-10T08:37:46.455" v="3815" actId="20577"/>
        <pc:sldMkLst>
          <pc:docMk/>
          <pc:sldMk cId="2875939114" sldId="264"/>
        </pc:sldMkLst>
        <pc:graphicFrameChg chg="mod modGraphic">
          <ac:chgData name="Meade, Douglas" userId="29b8a11a-e0b2-4b97-ac8b-fa930b3cf2cd" providerId="ADAL" clId="{76CC1A21-FD5A-E446-A651-8B3868E4681E}" dt="2022-12-10T08:37:46.455" v="3815" actId="20577"/>
          <ac:graphicFrameMkLst>
            <pc:docMk/>
            <pc:sldMk cId="2875939114" sldId="264"/>
            <ac:graphicFrameMk id="7" creationId="{DD83DC88-967A-F88A-1ECE-827B5C6C8467}"/>
          </ac:graphicFrameMkLst>
        </pc:graphicFrameChg>
      </pc:sldChg>
      <pc:sldChg chg="modSp mod">
        <pc:chgData name="Meade, Douglas" userId="29b8a11a-e0b2-4b97-ac8b-fa930b3cf2cd" providerId="ADAL" clId="{76CC1A21-FD5A-E446-A651-8B3868E4681E}" dt="2022-12-10T08:38:04.325" v="3833"/>
        <pc:sldMkLst>
          <pc:docMk/>
          <pc:sldMk cId="4156962568" sldId="265"/>
        </pc:sldMkLst>
        <pc:graphicFrameChg chg="mod modGraphic">
          <ac:chgData name="Meade, Douglas" userId="29b8a11a-e0b2-4b97-ac8b-fa930b3cf2cd" providerId="ADAL" clId="{76CC1A21-FD5A-E446-A651-8B3868E4681E}" dt="2022-12-10T08:38:04.325" v="3833"/>
          <ac:graphicFrameMkLst>
            <pc:docMk/>
            <pc:sldMk cId="4156962568" sldId="265"/>
            <ac:graphicFrameMk id="7" creationId="{DD83DC88-967A-F88A-1ECE-827B5C6C8467}"/>
          </ac:graphicFrameMkLst>
        </pc:graphicFrameChg>
      </pc:sldChg>
      <pc:sldChg chg="modSp add del mod">
        <pc:chgData name="Meade, Douglas" userId="29b8a11a-e0b2-4b97-ac8b-fa930b3cf2cd" providerId="ADAL" clId="{76CC1A21-FD5A-E446-A651-8B3868E4681E}" dt="2022-12-11T21:35:59.315" v="5771" actId="2696"/>
        <pc:sldMkLst>
          <pc:docMk/>
          <pc:sldMk cId="3177217143" sldId="266"/>
        </pc:sldMkLst>
        <pc:spChg chg="mod">
          <ac:chgData name="Meade, Douglas" userId="29b8a11a-e0b2-4b97-ac8b-fa930b3cf2cd" providerId="ADAL" clId="{76CC1A21-FD5A-E446-A651-8B3868E4681E}" dt="2022-12-09T01:13:18.268" v="695" actId="20577"/>
          <ac:spMkLst>
            <pc:docMk/>
            <pc:sldMk cId="3177217143" sldId="266"/>
            <ac:spMk id="3" creationId="{71B6E8E9-BB47-480F-8B9D-5B9F844E7B81}"/>
          </ac:spMkLst>
        </pc:spChg>
        <pc:graphicFrameChg chg="mod">
          <ac:chgData name="Meade, Douglas" userId="29b8a11a-e0b2-4b97-ac8b-fa930b3cf2cd" providerId="ADAL" clId="{76CC1A21-FD5A-E446-A651-8B3868E4681E}" dt="2022-12-10T08:38:23.179" v="3836"/>
          <ac:graphicFrameMkLst>
            <pc:docMk/>
            <pc:sldMk cId="3177217143" sldId="266"/>
            <ac:graphicFrameMk id="7" creationId="{DD83DC88-967A-F88A-1ECE-827B5C6C8467}"/>
          </ac:graphicFrameMkLst>
        </pc:graphicFrameChg>
      </pc:sldChg>
      <pc:sldChg chg="modSp add mod modNotesTx">
        <pc:chgData name="Meade, Douglas" userId="29b8a11a-e0b2-4b97-ac8b-fa930b3cf2cd" providerId="ADAL" clId="{76CC1A21-FD5A-E446-A651-8B3868E4681E}" dt="2022-12-10T08:38:32.232" v="3839"/>
        <pc:sldMkLst>
          <pc:docMk/>
          <pc:sldMk cId="2390150798" sldId="267"/>
        </pc:sldMkLst>
        <pc:spChg chg="mod">
          <ac:chgData name="Meade, Douglas" userId="29b8a11a-e0b2-4b97-ac8b-fa930b3cf2cd" providerId="ADAL" clId="{76CC1A21-FD5A-E446-A651-8B3868E4681E}" dt="2022-12-10T08:14:37.776" v="3262" actId="20577"/>
          <ac:spMkLst>
            <pc:docMk/>
            <pc:sldMk cId="2390150798" sldId="267"/>
            <ac:spMk id="2" creationId="{A5B32F62-9C65-81EC-3A9C-9F96C67B96EE}"/>
          </ac:spMkLst>
        </pc:spChg>
        <pc:spChg chg="mod">
          <ac:chgData name="Meade, Douglas" userId="29b8a11a-e0b2-4b97-ac8b-fa930b3cf2cd" providerId="ADAL" clId="{76CC1A21-FD5A-E446-A651-8B3868E4681E}" dt="2022-12-09T10:50:10.192" v="1187" actId="20577"/>
          <ac:spMkLst>
            <pc:docMk/>
            <pc:sldMk cId="2390150798" sldId="267"/>
            <ac:spMk id="3" creationId="{71B6E8E9-BB47-480F-8B9D-5B9F844E7B81}"/>
          </ac:spMkLst>
        </pc:spChg>
        <pc:graphicFrameChg chg="mod">
          <ac:chgData name="Meade, Douglas" userId="29b8a11a-e0b2-4b97-ac8b-fa930b3cf2cd" providerId="ADAL" clId="{76CC1A21-FD5A-E446-A651-8B3868E4681E}" dt="2022-12-10T08:38:32.232" v="3839"/>
          <ac:graphicFrameMkLst>
            <pc:docMk/>
            <pc:sldMk cId="2390150798" sldId="267"/>
            <ac:graphicFrameMk id="7" creationId="{DD83DC88-967A-F88A-1ECE-827B5C6C8467}"/>
          </ac:graphicFrameMkLst>
        </pc:graphicFrameChg>
      </pc:sldChg>
      <pc:sldChg chg="addSp delSp modSp new mod modNotesTx">
        <pc:chgData name="Meade, Douglas" userId="29b8a11a-e0b2-4b97-ac8b-fa930b3cf2cd" providerId="ADAL" clId="{76CC1A21-FD5A-E446-A651-8B3868E4681E}" dt="2022-12-10T08:11:39.189" v="3244" actId="1076"/>
        <pc:sldMkLst>
          <pc:docMk/>
          <pc:sldMk cId="3595733913" sldId="268"/>
        </pc:sldMkLst>
        <pc:spChg chg="add del mod">
          <ac:chgData name="Meade, Douglas" userId="29b8a11a-e0b2-4b97-ac8b-fa930b3cf2cd" providerId="ADAL" clId="{76CC1A21-FD5A-E446-A651-8B3868E4681E}" dt="2022-12-10T01:53:10.066" v="2288" actId="20577"/>
          <ac:spMkLst>
            <pc:docMk/>
            <pc:sldMk cId="3595733913" sldId="268"/>
            <ac:spMk id="2" creationId="{FEF19B46-82DE-1A62-60D5-C7EF5955045C}"/>
          </ac:spMkLst>
        </pc:spChg>
        <pc:spChg chg="del mod">
          <ac:chgData name="Meade, Douglas" userId="29b8a11a-e0b2-4b97-ac8b-fa930b3cf2cd" providerId="ADAL" clId="{76CC1A21-FD5A-E446-A651-8B3868E4681E}" dt="2022-12-10T01:51:17.054" v="2268" actId="931"/>
          <ac:spMkLst>
            <pc:docMk/>
            <pc:sldMk cId="3595733913" sldId="268"/>
            <ac:spMk id="3" creationId="{7359FEF6-8430-45C8-CC32-007C74427A91}"/>
          </ac:spMkLst>
        </pc:spChg>
        <pc:spChg chg="add del mod">
          <ac:chgData name="Meade, Douglas" userId="29b8a11a-e0b2-4b97-ac8b-fa930b3cf2cd" providerId="ADAL" clId="{76CC1A21-FD5A-E446-A651-8B3868E4681E}" dt="2022-12-10T01:53:01.834" v="2281" actId="21"/>
          <ac:spMkLst>
            <pc:docMk/>
            <pc:sldMk cId="3595733913" sldId="268"/>
            <ac:spMk id="12" creationId="{485BD270-4E93-2D45-1466-586FF659ADD9}"/>
          </ac:spMkLst>
        </pc:spChg>
        <pc:spChg chg="add del mod">
          <ac:chgData name="Meade, Douglas" userId="29b8a11a-e0b2-4b97-ac8b-fa930b3cf2cd" providerId="ADAL" clId="{76CC1A21-FD5A-E446-A651-8B3868E4681E}" dt="2022-12-10T01:52:55.204" v="2280" actId="21"/>
          <ac:spMkLst>
            <pc:docMk/>
            <pc:sldMk cId="3595733913" sldId="268"/>
            <ac:spMk id="14" creationId="{9E95B9C1-BA96-9D6E-D3B1-853EA183FBDA}"/>
          </ac:spMkLst>
        </pc:spChg>
        <pc:graphicFrameChg chg="add del mod modGraphic">
          <ac:chgData name="Meade, Douglas" userId="29b8a11a-e0b2-4b97-ac8b-fa930b3cf2cd" providerId="ADAL" clId="{76CC1A21-FD5A-E446-A651-8B3868E4681E}" dt="2022-12-10T01:51:35.553" v="2272" actId="478"/>
          <ac:graphicFrameMkLst>
            <pc:docMk/>
            <pc:sldMk cId="3595733913" sldId="268"/>
            <ac:graphicFrameMk id="4" creationId="{D6885A7D-DB8F-C8DF-A0A1-10D866F36234}"/>
          </ac:graphicFrameMkLst>
        </pc:graphicFrameChg>
        <pc:picChg chg="add del mod">
          <ac:chgData name="Meade, Douglas" userId="29b8a11a-e0b2-4b97-ac8b-fa930b3cf2cd" providerId="ADAL" clId="{76CC1A21-FD5A-E446-A651-8B3868E4681E}" dt="2022-12-10T01:07:51.002" v="1350" actId="478"/>
          <ac:picMkLst>
            <pc:docMk/>
            <pc:sldMk cId="3595733913" sldId="268"/>
            <ac:picMk id="5" creationId="{87A76146-48A7-C2D4-BA4A-241E662555E4}"/>
          </ac:picMkLst>
        </pc:picChg>
        <pc:picChg chg="add mod">
          <ac:chgData name="Meade, Douglas" userId="29b8a11a-e0b2-4b97-ac8b-fa930b3cf2cd" providerId="ADAL" clId="{76CC1A21-FD5A-E446-A651-8B3868E4681E}" dt="2022-12-10T08:11:39.189" v="3244" actId="1076"/>
          <ac:picMkLst>
            <pc:docMk/>
            <pc:sldMk cId="3595733913" sldId="268"/>
            <ac:picMk id="6" creationId="{1C6F9D42-F572-2CA7-3D69-5753F4D04C37}"/>
          </ac:picMkLst>
        </pc:picChg>
        <pc:picChg chg="add del mod">
          <ac:chgData name="Meade, Douglas" userId="29b8a11a-e0b2-4b97-ac8b-fa930b3cf2cd" providerId="ADAL" clId="{76CC1A21-FD5A-E446-A651-8B3868E4681E}" dt="2022-12-10T01:52:27.701" v="2276" actId="478"/>
          <ac:picMkLst>
            <pc:docMk/>
            <pc:sldMk cId="3595733913" sldId="268"/>
            <ac:picMk id="8" creationId="{646BA256-13D5-6227-FE82-CD0F649F2C4A}"/>
          </ac:picMkLst>
        </pc:picChg>
        <pc:picChg chg="add mod modCrop">
          <ac:chgData name="Meade, Douglas" userId="29b8a11a-e0b2-4b97-ac8b-fa930b3cf2cd" providerId="ADAL" clId="{76CC1A21-FD5A-E446-A651-8B3868E4681E}" dt="2022-12-10T08:11:19.988" v="3243" actId="1076"/>
          <ac:picMkLst>
            <pc:docMk/>
            <pc:sldMk cId="3595733913" sldId="268"/>
            <ac:picMk id="10" creationId="{1ED623D7-D773-7696-DDE2-A5B0277AD4B8}"/>
          </ac:picMkLst>
        </pc:picChg>
      </pc:sldChg>
      <pc:sldChg chg="addSp delSp modSp add mod ord">
        <pc:chgData name="Meade, Douglas" userId="29b8a11a-e0b2-4b97-ac8b-fa930b3cf2cd" providerId="ADAL" clId="{76CC1A21-FD5A-E446-A651-8B3868E4681E}" dt="2022-12-11T21:37:07.967" v="5776" actId="20577"/>
        <pc:sldMkLst>
          <pc:docMk/>
          <pc:sldMk cId="3522109558" sldId="269"/>
        </pc:sldMkLst>
        <pc:spChg chg="mod">
          <ac:chgData name="Meade, Douglas" userId="29b8a11a-e0b2-4b97-ac8b-fa930b3cf2cd" providerId="ADAL" clId="{76CC1A21-FD5A-E446-A651-8B3868E4681E}" dt="2022-12-10T10:52:38.936" v="4431" actId="1076"/>
          <ac:spMkLst>
            <pc:docMk/>
            <pc:sldMk cId="3522109558" sldId="269"/>
            <ac:spMk id="2" creationId="{FEF19B46-82DE-1A62-60D5-C7EF5955045C}"/>
          </ac:spMkLst>
        </pc:spChg>
        <pc:spChg chg="add mod">
          <ac:chgData name="Meade, Douglas" userId="29b8a11a-e0b2-4b97-ac8b-fa930b3cf2cd" providerId="ADAL" clId="{76CC1A21-FD5A-E446-A651-8B3868E4681E}" dt="2022-12-10T08:45:20.842" v="3971"/>
          <ac:spMkLst>
            <pc:docMk/>
            <pc:sldMk cId="3522109558" sldId="269"/>
            <ac:spMk id="6" creationId="{B5A8630A-610E-070E-3D38-4736378271E2}"/>
          </ac:spMkLst>
        </pc:spChg>
        <pc:graphicFrameChg chg="add del mod">
          <ac:chgData name="Meade, Douglas" userId="29b8a11a-e0b2-4b97-ac8b-fa930b3cf2cd" providerId="ADAL" clId="{76CC1A21-FD5A-E446-A651-8B3868E4681E}" dt="2022-12-10T08:55:08.132" v="4086" actId="478"/>
          <ac:graphicFrameMkLst>
            <pc:docMk/>
            <pc:sldMk cId="3522109558" sldId="269"/>
            <ac:graphicFrameMk id="4" creationId="{E40AFDE1-F073-FE41-6797-005C0A21B2F2}"/>
          </ac:graphicFrameMkLst>
        </pc:graphicFrameChg>
        <pc:graphicFrameChg chg="add mod modGraphic">
          <ac:chgData name="Meade, Douglas" userId="29b8a11a-e0b2-4b97-ac8b-fa930b3cf2cd" providerId="ADAL" clId="{76CC1A21-FD5A-E446-A651-8B3868E4681E}" dt="2022-12-11T21:37:07.967" v="5776" actId="20577"/>
          <ac:graphicFrameMkLst>
            <pc:docMk/>
            <pc:sldMk cId="3522109558" sldId="269"/>
            <ac:graphicFrameMk id="5" creationId="{64498876-C65D-4A15-D1AD-2A34DE3C48B9}"/>
          </ac:graphicFrameMkLst>
        </pc:graphicFrameChg>
      </pc:sldChg>
      <pc:sldChg chg="addSp delSp modSp add mod">
        <pc:chgData name="Meade, Douglas" userId="29b8a11a-e0b2-4b97-ac8b-fa930b3cf2cd" providerId="ADAL" clId="{76CC1A21-FD5A-E446-A651-8B3868E4681E}" dt="2022-12-10T13:14:55.795" v="5055" actId="20577"/>
        <pc:sldMkLst>
          <pc:docMk/>
          <pc:sldMk cId="1249789308" sldId="270"/>
        </pc:sldMkLst>
        <pc:spChg chg="mod">
          <ac:chgData name="Meade, Douglas" userId="29b8a11a-e0b2-4b97-ac8b-fa930b3cf2cd" providerId="ADAL" clId="{76CC1A21-FD5A-E446-A651-8B3868E4681E}" dt="2022-12-09T01:19:23.460" v="1002" actId="20577"/>
          <ac:spMkLst>
            <pc:docMk/>
            <pc:sldMk cId="1249789308" sldId="270"/>
            <ac:spMk id="2" creationId="{FEF19B46-82DE-1A62-60D5-C7EF5955045C}"/>
          </ac:spMkLst>
        </pc:spChg>
        <pc:spChg chg="mod">
          <ac:chgData name="Meade, Douglas" userId="29b8a11a-e0b2-4b97-ac8b-fa930b3cf2cd" providerId="ADAL" clId="{76CC1A21-FD5A-E446-A651-8B3868E4681E}" dt="2022-12-10T10:54:31.415" v="4435" actId="5793"/>
          <ac:spMkLst>
            <pc:docMk/>
            <pc:sldMk cId="1249789308" sldId="270"/>
            <ac:spMk id="3" creationId="{7359FEF6-8430-45C8-CC32-007C74427A91}"/>
          </ac:spMkLst>
        </pc:spChg>
        <pc:graphicFrameChg chg="add del mod modGraphic">
          <ac:chgData name="Meade, Douglas" userId="29b8a11a-e0b2-4b97-ac8b-fa930b3cf2cd" providerId="ADAL" clId="{76CC1A21-FD5A-E446-A651-8B3868E4681E}" dt="2022-12-10T10:55:55.201" v="4495" actId="478"/>
          <ac:graphicFrameMkLst>
            <pc:docMk/>
            <pc:sldMk cId="1249789308" sldId="270"/>
            <ac:graphicFrameMk id="4" creationId="{8C50B8B9-AFD5-ED81-2C11-A2CA15FE1E16}"/>
          </ac:graphicFrameMkLst>
        </pc:graphicFrameChg>
        <pc:graphicFrameChg chg="add mod modGraphic">
          <ac:chgData name="Meade, Douglas" userId="29b8a11a-e0b2-4b97-ac8b-fa930b3cf2cd" providerId="ADAL" clId="{76CC1A21-FD5A-E446-A651-8B3868E4681E}" dt="2022-12-10T13:14:55.795" v="5055" actId="20577"/>
          <ac:graphicFrameMkLst>
            <pc:docMk/>
            <pc:sldMk cId="1249789308" sldId="270"/>
            <ac:graphicFrameMk id="5" creationId="{601B1D87-379D-EB58-24DB-AA7326769BEE}"/>
          </ac:graphicFrameMkLst>
        </pc:graphicFrameChg>
      </pc:sldChg>
      <pc:sldChg chg="addSp delSp modSp add mod ord">
        <pc:chgData name="Meade, Douglas" userId="29b8a11a-e0b2-4b97-ac8b-fa930b3cf2cd" providerId="ADAL" clId="{76CC1A21-FD5A-E446-A651-8B3868E4681E}" dt="2022-12-10T13:15:50.815" v="5062" actId="14734"/>
        <pc:sldMkLst>
          <pc:docMk/>
          <pc:sldMk cId="911369869" sldId="271"/>
        </pc:sldMkLst>
        <pc:spChg chg="mod">
          <ac:chgData name="Meade, Douglas" userId="29b8a11a-e0b2-4b97-ac8b-fa930b3cf2cd" providerId="ADAL" clId="{76CC1A21-FD5A-E446-A651-8B3868E4681E}" dt="2022-12-10T08:33:03.604" v="3728" actId="20577"/>
          <ac:spMkLst>
            <pc:docMk/>
            <pc:sldMk cId="911369869" sldId="271"/>
            <ac:spMk id="2" creationId="{FEF19B46-82DE-1A62-60D5-C7EF5955045C}"/>
          </ac:spMkLst>
        </pc:spChg>
        <pc:spChg chg="del mod">
          <ac:chgData name="Meade, Douglas" userId="29b8a11a-e0b2-4b97-ac8b-fa930b3cf2cd" providerId="ADAL" clId="{76CC1A21-FD5A-E446-A651-8B3868E4681E}" dt="2022-12-10T13:15:28.036" v="5059" actId="21"/>
          <ac:spMkLst>
            <pc:docMk/>
            <pc:sldMk cId="911369869" sldId="271"/>
            <ac:spMk id="3" creationId="{7359FEF6-8430-45C8-CC32-007C74427A91}"/>
          </ac:spMkLst>
        </pc:spChg>
        <pc:graphicFrameChg chg="add mod modGraphic">
          <ac:chgData name="Meade, Douglas" userId="29b8a11a-e0b2-4b97-ac8b-fa930b3cf2cd" providerId="ADAL" clId="{76CC1A21-FD5A-E446-A651-8B3868E4681E}" dt="2022-12-10T13:15:50.815" v="5062" actId="14734"/>
          <ac:graphicFrameMkLst>
            <pc:docMk/>
            <pc:sldMk cId="911369869" sldId="271"/>
            <ac:graphicFrameMk id="4" creationId="{0627270D-6E92-D607-57BD-66BC67D35222}"/>
          </ac:graphicFrameMkLst>
        </pc:graphicFrameChg>
      </pc:sldChg>
      <pc:sldChg chg="modSp new mod">
        <pc:chgData name="Meade, Douglas" userId="29b8a11a-e0b2-4b97-ac8b-fa930b3cf2cd" providerId="ADAL" clId="{76CC1A21-FD5A-E446-A651-8B3868E4681E}" dt="2022-12-10T08:33:31.166" v="3752" actId="20577"/>
        <pc:sldMkLst>
          <pc:docMk/>
          <pc:sldMk cId="3671296128" sldId="272"/>
        </pc:sldMkLst>
        <pc:spChg chg="mod">
          <ac:chgData name="Meade, Douglas" userId="29b8a11a-e0b2-4b97-ac8b-fa930b3cf2cd" providerId="ADAL" clId="{76CC1A21-FD5A-E446-A651-8B3868E4681E}" dt="2022-12-10T08:33:31.166" v="3752" actId="20577"/>
          <ac:spMkLst>
            <pc:docMk/>
            <pc:sldMk cId="3671296128" sldId="272"/>
            <ac:spMk id="2" creationId="{BED0BEAD-7402-C1D2-CB5A-3CA20D4A570A}"/>
          </ac:spMkLst>
        </pc:spChg>
        <pc:spChg chg="mod">
          <ac:chgData name="Meade, Douglas" userId="29b8a11a-e0b2-4b97-ac8b-fa930b3cf2cd" providerId="ADAL" clId="{76CC1A21-FD5A-E446-A651-8B3868E4681E}" dt="2022-12-10T08:31:41.072" v="3669" actId="20577"/>
          <ac:spMkLst>
            <pc:docMk/>
            <pc:sldMk cId="3671296128" sldId="272"/>
            <ac:spMk id="3" creationId="{75EEDCC2-9385-8B8D-01AC-CF06DD148757}"/>
          </ac:spMkLst>
        </pc:spChg>
      </pc:sldChg>
      <pc:sldChg chg="modSp new mod">
        <pc:chgData name="Meade, Douglas" userId="29b8a11a-e0b2-4b97-ac8b-fa930b3cf2cd" providerId="ADAL" clId="{76CC1A21-FD5A-E446-A651-8B3868E4681E}" dt="2022-12-16T00:02:06.570" v="6028"/>
        <pc:sldMkLst>
          <pc:docMk/>
          <pc:sldMk cId="4235734173" sldId="273"/>
        </pc:sldMkLst>
        <pc:spChg chg="mod">
          <ac:chgData name="Meade, Douglas" userId="29b8a11a-e0b2-4b97-ac8b-fa930b3cf2cd" providerId="ADAL" clId="{76CC1A21-FD5A-E446-A651-8B3868E4681E}" dt="2022-12-16T00:02:06.570" v="6028"/>
          <ac:spMkLst>
            <pc:docMk/>
            <pc:sldMk cId="4235734173" sldId="273"/>
            <ac:spMk id="2" creationId="{8BB0EF66-3950-1DDC-03F1-CDE69E726D15}"/>
          </ac:spMkLst>
        </pc:spChg>
        <pc:spChg chg="mod">
          <ac:chgData name="Meade, Douglas" userId="29b8a11a-e0b2-4b97-ac8b-fa930b3cf2cd" providerId="ADAL" clId="{76CC1A21-FD5A-E446-A651-8B3868E4681E}" dt="2022-12-16T00:02:03.310" v="6027" actId="21"/>
          <ac:spMkLst>
            <pc:docMk/>
            <pc:sldMk cId="4235734173" sldId="273"/>
            <ac:spMk id="3" creationId="{B37BFD6E-30BF-FF8D-E38B-C9D97CE6F56D}"/>
          </ac:spMkLst>
        </pc:spChg>
      </pc:sldChg>
      <pc:sldChg chg="addSp delSp modSp new del mod ord">
        <pc:chgData name="Meade, Douglas" userId="29b8a11a-e0b2-4b97-ac8b-fa930b3cf2cd" providerId="ADAL" clId="{76CC1A21-FD5A-E446-A651-8B3868E4681E}" dt="2022-12-10T10:53:45.315" v="4433" actId="2696"/>
        <pc:sldMkLst>
          <pc:docMk/>
          <pc:sldMk cId="1828868940" sldId="274"/>
        </pc:sldMkLst>
        <pc:spChg chg="del">
          <ac:chgData name="Meade, Douglas" userId="29b8a11a-e0b2-4b97-ac8b-fa930b3cf2cd" providerId="ADAL" clId="{76CC1A21-FD5A-E446-A651-8B3868E4681E}" dt="2022-12-10T01:04:34.213" v="1340"/>
          <ac:spMkLst>
            <pc:docMk/>
            <pc:sldMk cId="1828868940" sldId="274"/>
            <ac:spMk id="3" creationId="{E9BB9278-5404-465E-537D-581928640472}"/>
          </ac:spMkLst>
        </pc:spChg>
        <pc:spChg chg="add del mod">
          <ac:chgData name="Meade, Douglas" userId="29b8a11a-e0b2-4b97-ac8b-fa930b3cf2cd" providerId="ADAL" clId="{76CC1A21-FD5A-E446-A651-8B3868E4681E}" dt="2022-12-10T01:09:08.858" v="1359"/>
          <ac:spMkLst>
            <pc:docMk/>
            <pc:sldMk cId="1828868940" sldId="274"/>
            <ac:spMk id="8" creationId="{EC52482B-7C5C-4DB7-FDEA-54EB26CA8508}"/>
          </ac:spMkLst>
        </pc:spChg>
        <pc:graphicFrameChg chg="add mod">
          <ac:chgData name="Meade, Douglas" userId="29b8a11a-e0b2-4b97-ac8b-fa930b3cf2cd" providerId="ADAL" clId="{76CC1A21-FD5A-E446-A651-8B3868E4681E}" dt="2022-12-10T01:09:08.858" v="1359"/>
          <ac:graphicFrameMkLst>
            <pc:docMk/>
            <pc:sldMk cId="1828868940" sldId="274"/>
            <ac:graphicFrameMk id="9" creationId="{83AD3256-F1AE-3335-CD9C-91B05CB42ECE}"/>
          </ac:graphicFrameMkLst>
        </pc:graphicFrameChg>
        <pc:picChg chg="add del mod">
          <ac:chgData name="Meade, Douglas" userId="29b8a11a-e0b2-4b97-ac8b-fa930b3cf2cd" providerId="ADAL" clId="{76CC1A21-FD5A-E446-A651-8B3868E4681E}" dt="2022-12-10T01:08:50.409" v="1358" actId="478"/>
          <ac:picMkLst>
            <pc:docMk/>
            <pc:sldMk cId="1828868940" sldId="274"/>
            <ac:picMk id="4" creationId="{1A063C28-A3F5-116F-BC4C-A61FE6F6EC00}"/>
          </ac:picMkLst>
        </pc:picChg>
        <pc:picChg chg="add del">
          <ac:chgData name="Meade, Douglas" userId="29b8a11a-e0b2-4b97-ac8b-fa930b3cf2cd" providerId="ADAL" clId="{76CC1A21-FD5A-E446-A651-8B3868E4681E}" dt="2022-12-10T01:08:36.558" v="1353"/>
          <ac:picMkLst>
            <pc:docMk/>
            <pc:sldMk cId="1828868940" sldId="274"/>
            <ac:picMk id="5" creationId="{2AC41CC5-3A52-2EC8-D729-9712B3F12D16}"/>
          </ac:picMkLst>
        </pc:picChg>
        <pc:picChg chg="add del">
          <ac:chgData name="Meade, Douglas" userId="29b8a11a-e0b2-4b97-ac8b-fa930b3cf2cd" providerId="ADAL" clId="{76CC1A21-FD5A-E446-A651-8B3868E4681E}" dt="2022-12-10T01:08:47.804" v="1357"/>
          <ac:picMkLst>
            <pc:docMk/>
            <pc:sldMk cId="1828868940" sldId="274"/>
            <ac:picMk id="6" creationId="{18E0C20D-46A1-A6D0-C540-ACFA9843C91E}"/>
          </ac:picMkLst>
        </pc:picChg>
      </pc:sldChg>
      <pc:sldChg chg="delSp modSp add del mod">
        <pc:chgData name="Meade, Douglas" userId="29b8a11a-e0b2-4b97-ac8b-fa930b3cf2cd" providerId="ADAL" clId="{76CC1A21-FD5A-E446-A651-8B3868E4681E}" dt="2022-12-10T01:58:04.882" v="2310" actId="2696"/>
        <pc:sldMkLst>
          <pc:docMk/>
          <pc:sldMk cId="2129166987" sldId="275"/>
        </pc:sldMkLst>
        <pc:spChg chg="mod">
          <ac:chgData name="Meade, Douglas" userId="29b8a11a-e0b2-4b97-ac8b-fa930b3cf2cd" providerId="ADAL" clId="{76CC1A21-FD5A-E446-A651-8B3868E4681E}" dt="2022-12-10T01:26:07.731" v="2260" actId="20577"/>
          <ac:spMkLst>
            <pc:docMk/>
            <pc:sldMk cId="2129166987" sldId="275"/>
            <ac:spMk id="2" creationId="{FEF19B46-82DE-1A62-60D5-C7EF5955045C}"/>
          </ac:spMkLst>
        </pc:spChg>
        <pc:spChg chg="mod">
          <ac:chgData name="Meade, Douglas" userId="29b8a11a-e0b2-4b97-ac8b-fa930b3cf2cd" providerId="ADAL" clId="{76CC1A21-FD5A-E446-A651-8B3868E4681E}" dt="2022-12-10T01:44:15.967" v="2267"/>
          <ac:spMkLst>
            <pc:docMk/>
            <pc:sldMk cId="2129166987" sldId="275"/>
            <ac:spMk id="3" creationId="{7359FEF6-8430-45C8-CC32-007C74427A91}"/>
          </ac:spMkLst>
        </pc:spChg>
        <pc:graphicFrameChg chg="del mod">
          <ac:chgData name="Meade, Douglas" userId="29b8a11a-e0b2-4b97-ac8b-fa930b3cf2cd" providerId="ADAL" clId="{76CC1A21-FD5A-E446-A651-8B3868E4681E}" dt="2022-12-10T01:33:47.763" v="2262" actId="478"/>
          <ac:graphicFrameMkLst>
            <pc:docMk/>
            <pc:sldMk cId="2129166987" sldId="275"/>
            <ac:graphicFrameMk id="4" creationId="{D6885A7D-DB8F-C8DF-A0A1-10D866F36234}"/>
          </ac:graphicFrameMkLst>
        </pc:graphicFrameChg>
      </pc:sldChg>
      <pc:sldChg chg="addSp delSp modSp add mod ord">
        <pc:chgData name="Meade, Douglas" userId="29b8a11a-e0b2-4b97-ac8b-fa930b3cf2cd" providerId="ADAL" clId="{76CC1A21-FD5A-E446-A651-8B3868E4681E}" dt="2022-12-10T08:14:59.458" v="3282" actId="20577"/>
        <pc:sldMkLst>
          <pc:docMk/>
          <pc:sldMk cId="4212950884" sldId="276"/>
        </pc:sldMkLst>
        <pc:spChg chg="mod">
          <ac:chgData name="Meade, Douglas" userId="29b8a11a-e0b2-4b97-ac8b-fa930b3cf2cd" providerId="ADAL" clId="{76CC1A21-FD5A-E446-A651-8B3868E4681E}" dt="2022-12-10T08:14:59.458" v="3282" actId="20577"/>
          <ac:spMkLst>
            <pc:docMk/>
            <pc:sldMk cId="4212950884" sldId="276"/>
            <ac:spMk id="2" creationId="{A5B32F62-9C65-81EC-3A9C-9F96C67B96EE}"/>
          </ac:spMkLst>
        </pc:spChg>
        <pc:spChg chg="mod">
          <ac:chgData name="Meade, Douglas" userId="29b8a11a-e0b2-4b97-ac8b-fa930b3cf2cd" providerId="ADAL" clId="{76CC1A21-FD5A-E446-A651-8B3868E4681E}" dt="2022-12-10T08:06:38.850" v="3208" actId="20577"/>
          <ac:spMkLst>
            <pc:docMk/>
            <pc:sldMk cId="4212950884" sldId="276"/>
            <ac:spMk id="3" creationId="{71B6E8E9-BB47-480F-8B9D-5B9F844E7B81}"/>
          </ac:spMkLst>
        </pc:spChg>
        <pc:spChg chg="add del">
          <ac:chgData name="Meade, Douglas" userId="29b8a11a-e0b2-4b97-ac8b-fa930b3cf2cd" providerId="ADAL" clId="{76CC1A21-FD5A-E446-A651-8B3868E4681E}" dt="2022-12-10T01:18:33.604" v="1460" actId="22"/>
          <ac:spMkLst>
            <pc:docMk/>
            <pc:sldMk cId="4212950884" sldId="276"/>
            <ac:spMk id="5" creationId="{C6E50957-EFB0-BC74-2635-86C65EB85748}"/>
          </ac:spMkLst>
        </pc:spChg>
        <pc:graphicFrameChg chg="add mod modGraphic">
          <ac:chgData name="Meade, Douglas" userId="29b8a11a-e0b2-4b97-ac8b-fa930b3cf2cd" providerId="ADAL" clId="{76CC1A21-FD5A-E446-A651-8B3868E4681E}" dt="2022-12-10T02:00:53.163" v="2321" actId="14100"/>
          <ac:graphicFrameMkLst>
            <pc:docMk/>
            <pc:sldMk cId="4212950884" sldId="276"/>
            <ac:graphicFrameMk id="6" creationId="{2DD05631-14D9-4896-DB22-F2207E1119B8}"/>
          </ac:graphicFrameMkLst>
        </pc:graphicFrameChg>
        <pc:graphicFrameChg chg="del">
          <ac:chgData name="Meade, Douglas" userId="29b8a11a-e0b2-4b97-ac8b-fa930b3cf2cd" providerId="ADAL" clId="{76CC1A21-FD5A-E446-A651-8B3868E4681E}" dt="2022-12-10T01:19:12.091" v="1466" actId="478"/>
          <ac:graphicFrameMkLst>
            <pc:docMk/>
            <pc:sldMk cId="4212950884" sldId="276"/>
            <ac:graphicFrameMk id="7" creationId="{DD83DC88-967A-F88A-1ECE-827B5C6C8467}"/>
          </ac:graphicFrameMkLst>
        </pc:graphicFrameChg>
        <pc:graphicFrameChg chg="add del mod modGraphic">
          <ac:chgData name="Meade, Douglas" userId="29b8a11a-e0b2-4b97-ac8b-fa930b3cf2cd" providerId="ADAL" clId="{76CC1A21-FD5A-E446-A651-8B3868E4681E}" dt="2022-12-10T02:01:01.148" v="2322" actId="478"/>
          <ac:graphicFrameMkLst>
            <pc:docMk/>
            <pc:sldMk cId="4212950884" sldId="276"/>
            <ac:graphicFrameMk id="8" creationId="{A20CD4F6-8ACB-61A5-DCBC-0A4A535337C9}"/>
          </ac:graphicFrameMkLst>
        </pc:graphicFrameChg>
      </pc:sldChg>
      <pc:sldChg chg="add del">
        <pc:chgData name="Meade, Douglas" userId="29b8a11a-e0b2-4b97-ac8b-fa930b3cf2cd" providerId="ADAL" clId="{76CC1A21-FD5A-E446-A651-8B3868E4681E}" dt="2022-12-10T01:58:08.855" v="2311" actId="2696"/>
        <pc:sldMkLst>
          <pc:docMk/>
          <pc:sldMk cId="185059193" sldId="277"/>
        </pc:sldMkLst>
      </pc:sldChg>
      <pc:sldChg chg="addSp delSp modSp add mod">
        <pc:chgData name="Meade, Douglas" userId="29b8a11a-e0b2-4b97-ac8b-fa930b3cf2cd" providerId="ADAL" clId="{76CC1A21-FD5A-E446-A651-8B3868E4681E}" dt="2022-12-10T08:14:02.069" v="3252" actId="1076"/>
        <pc:sldMkLst>
          <pc:docMk/>
          <pc:sldMk cId="3400391616" sldId="278"/>
        </pc:sldMkLst>
        <pc:spChg chg="mod">
          <ac:chgData name="Meade, Douglas" userId="29b8a11a-e0b2-4b97-ac8b-fa930b3cf2cd" providerId="ADAL" clId="{76CC1A21-FD5A-E446-A651-8B3868E4681E}" dt="2022-12-10T08:09:29.197" v="3231" actId="20577"/>
          <ac:spMkLst>
            <pc:docMk/>
            <pc:sldMk cId="3400391616" sldId="278"/>
            <ac:spMk id="2" creationId="{FEF19B46-82DE-1A62-60D5-C7EF5955045C}"/>
          </ac:spMkLst>
        </pc:spChg>
        <pc:spChg chg="del">
          <ac:chgData name="Meade, Douglas" userId="29b8a11a-e0b2-4b97-ac8b-fa930b3cf2cd" providerId="ADAL" clId="{76CC1A21-FD5A-E446-A651-8B3868E4681E}" dt="2022-12-10T01:54:43.888" v="2296" actId="21"/>
          <ac:spMkLst>
            <pc:docMk/>
            <pc:sldMk cId="3400391616" sldId="278"/>
            <ac:spMk id="12" creationId="{485BD270-4E93-2D45-1466-586FF659ADD9}"/>
          </ac:spMkLst>
        </pc:spChg>
        <pc:picChg chg="add mod modCrop">
          <ac:chgData name="Meade, Douglas" userId="29b8a11a-e0b2-4b97-ac8b-fa930b3cf2cd" providerId="ADAL" clId="{76CC1A21-FD5A-E446-A651-8B3868E4681E}" dt="2022-12-10T08:13:57.096" v="3251" actId="14100"/>
          <ac:picMkLst>
            <pc:docMk/>
            <pc:sldMk cId="3400391616" sldId="278"/>
            <ac:picMk id="4" creationId="{A6A2FF0C-DD38-BF0A-970D-CC36089DD091}"/>
          </ac:picMkLst>
        </pc:picChg>
        <pc:picChg chg="mod">
          <ac:chgData name="Meade, Douglas" userId="29b8a11a-e0b2-4b97-ac8b-fa930b3cf2cd" providerId="ADAL" clId="{76CC1A21-FD5A-E446-A651-8B3868E4681E}" dt="2022-12-10T08:14:02.069" v="3252" actId="1076"/>
          <ac:picMkLst>
            <pc:docMk/>
            <pc:sldMk cId="3400391616" sldId="278"/>
            <ac:picMk id="6" creationId="{1C6F9D42-F572-2CA7-3D69-5753F4D04C37}"/>
          </ac:picMkLst>
        </pc:picChg>
        <pc:picChg chg="del mod modCrop">
          <ac:chgData name="Meade, Douglas" userId="29b8a11a-e0b2-4b97-ac8b-fa930b3cf2cd" providerId="ADAL" clId="{76CC1A21-FD5A-E446-A651-8B3868E4681E}" dt="2022-12-10T01:56:52.504" v="2303" actId="21"/>
          <ac:picMkLst>
            <pc:docMk/>
            <pc:sldMk cId="3400391616" sldId="278"/>
            <ac:picMk id="10" creationId="{1ED623D7-D773-7696-DDE2-A5B0277AD4B8}"/>
          </ac:picMkLst>
        </pc:picChg>
      </pc:sldChg>
      <pc:sldChg chg="addSp delSp modSp add mod ord">
        <pc:chgData name="Meade, Douglas" userId="29b8a11a-e0b2-4b97-ac8b-fa930b3cf2cd" providerId="ADAL" clId="{76CC1A21-FD5A-E446-A651-8B3868E4681E}" dt="2022-12-10T13:51:11.452" v="5770" actId="1036"/>
        <pc:sldMkLst>
          <pc:docMk/>
          <pc:sldMk cId="347496275" sldId="279"/>
        </pc:sldMkLst>
        <pc:spChg chg="mod">
          <ac:chgData name="Meade, Douglas" userId="29b8a11a-e0b2-4b97-ac8b-fa930b3cf2cd" providerId="ADAL" clId="{76CC1A21-FD5A-E446-A651-8B3868E4681E}" dt="2022-12-10T13:51:11.452" v="5770" actId="1036"/>
          <ac:spMkLst>
            <pc:docMk/>
            <pc:sldMk cId="347496275" sldId="279"/>
            <ac:spMk id="2" creationId="{A5B32F62-9C65-81EC-3A9C-9F96C67B96EE}"/>
          </ac:spMkLst>
        </pc:spChg>
        <pc:spChg chg="mod">
          <ac:chgData name="Meade, Douglas" userId="29b8a11a-e0b2-4b97-ac8b-fa930b3cf2cd" providerId="ADAL" clId="{76CC1A21-FD5A-E446-A651-8B3868E4681E}" dt="2022-12-10T08:07:52.832" v="3214" actId="14100"/>
          <ac:spMkLst>
            <pc:docMk/>
            <pc:sldMk cId="347496275" sldId="279"/>
            <ac:spMk id="3" creationId="{71B6E8E9-BB47-480F-8B9D-5B9F844E7B81}"/>
          </ac:spMkLst>
        </pc:spChg>
        <pc:spChg chg="add del">
          <ac:chgData name="Meade, Douglas" userId="29b8a11a-e0b2-4b97-ac8b-fa930b3cf2cd" providerId="ADAL" clId="{76CC1A21-FD5A-E446-A651-8B3868E4681E}" dt="2022-12-10T08:07:15.549" v="3212" actId="22"/>
          <ac:spMkLst>
            <pc:docMk/>
            <pc:sldMk cId="347496275" sldId="279"/>
            <ac:spMk id="5" creationId="{CB2C349B-F974-CB41-DD2B-5C728685A767}"/>
          </ac:spMkLst>
        </pc:spChg>
        <pc:graphicFrameChg chg="del modGraphic">
          <ac:chgData name="Meade, Douglas" userId="29b8a11a-e0b2-4b97-ac8b-fa930b3cf2cd" providerId="ADAL" clId="{76CC1A21-FD5A-E446-A651-8B3868E4681E}" dt="2022-12-10T08:07:12.916" v="3210" actId="478"/>
          <ac:graphicFrameMkLst>
            <pc:docMk/>
            <pc:sldMk cId="347496275" sldId="279"/>
            <ac:graphicFrameMk id="6" creationId="{2DD05631-14D9-4896-DB22-F2207E1119B8}"/>
          </ac:graphicFrameMkLst>
        </pc:graphicFrameChg>
        <pc:graphicFrameChg chg="add mod modGraphic">
          <ac:chgData name="Meade, Douglas" userId="29b8a11a-e0b2-4b97-ac8b-fa930b3cf2cd" providerId="ADAL" clId="{76CC1A21-FD5A-E446-A651-8B3868E4681E}" dt="2022-12-10T08:28:19.186" v="3667" actId="1076"/>
          <ac:graphicFrameMkLst>
            <pc:docMk/>
            <pc:sldMk cId="347496275" sldId="279"/>
            <ac:graphicFrameMk id="7" creationId="{3F4178C6-68ED-83D6-C800-D0A5F77D42A4}"/>
          </ac:graphicFrameMkLst>
        </pc:graphicFrameChg>
        <pc:picChg chg="add mod">
          <ac:chgData name="Meade, Douglas" userId="29b8a11a-e0b2-4b97-ac8b-fa930b3cf2cd" providerId="ADAL" clId="{76CC1A21-FD5A-E446-A651-8B3868E4681E}" dt="2022-12-10T08:13:15.014" v="3248" actId="167"/>
          <ac:picMkLst>
            <pc:docMk/>
            <pc:sldMk cId="347496275" sldId="279"/>
            <ac:picMk id="8" creationId="{755E35AF-340B-42E3-04DA-674765AABB0F}"/>
          </ac:picMkLst>
        </pc:picChg>
      </pc:sldChg>
      <pc:sldChg chg="modSp new mod">
        <pc:chgData name="Meade, Douglas" userId="29b8a11a-e0b2-4b97-ac8b-fa930b3cf2cd" providerId="ADAL" clId="{76CC1A21-FD5A-E446-A651-8B3868E4681E}" dt="2022-12-10T13:20:25.286" v="5557" actId="207"/>
        <pc:sldMkLst>
          <pc:docMk/>
          <pc:sldMk cId="1537896541" sldId="280"/>
        </pc:sldMkLst>
        <pc:spChg chg="mod">
          <ac:chgData name="Meade, Douglas" userId="29b8a11a-e0b2-4b97-ac8b-fa930b3cf2cd" providerId="ADAL" clId="{76CC1A21-FD5A-E446-A651-8B3868E4681E}" dt="2022-12-10T13:16:59.818" v="5082" actId="20577"/>
          <ac:spMkLst>
            <pc:docMk/>
            <pc:sldMk cId="1537896541" sldId="280"/>
            <ac:spMk id="2" creationId="{CD64E8D2-32E6-81EE-73AC-63E7FDB7E780}"/>
          </ac:spMkLst>
        </pc:spChg>
        <pc:spChg chg="mod">
          <ac:chgData name="Meade, Douglas" userId="29b8a11a-e0b2-4b97-ac8b-fa930b3cf2cd" providerId="ADAL" clId="{76CC1A21-FD5A-E446-A651-8B3868E4681E}" dt="2022-12-10T13:20:25.286" v="5557" actId="207"/>
          <ac:spMkLst>
            <pc:docMk/>
            <pc:sldMk cId="1537896541" sldId="280"/>
            <ac:spMk id="3" creationId="{00F354D6-41B8-F357-A440-8793B837B961}"/>
          </ac:spMkLst>
        </pc:spChg>
      </pc:sldChg>
      <pc:sldChg chg="modSp add mod">
        <pc:chgData name="Meade, Douglas" userId="29b8a11a-e0b2-4b97-ac8b-fa930b3cf2cd" providerId="ADAL" clId="{76CC1A21-FD5A-E446-A651-8B3868E4681E}" dt="2022-12-16T00:02:16.815" v="6030"/>
        <pc:sldMkLst>
          <pc:docMk/>
          <pc:sldMk cId="3719240343" sldId="281"/>
        </pc:sldMkLst>
        <pc:spChg chg="mod">
          <ac:chgData name="Meade, Douglas" userId="29b8a11a-e0b2-4b97-ac8b-fa930b3cf2cd" providerId="ADAL" clId="{76CC1A21-FD5A-E446-A651-8B3868E4681E}" dt="2022-12-16T00:02:16.815" v="6030"/>
          <ac:spMkLst>
            <pc:docMk/>
            <pc:sldMk cId="3719240343" sldId="281"/>
            <ac:spMk id="2" creationId="{8BB0EF66-3950-1DDC-03F1-CDE69E726D15}"/>
          </ac:spMkLst>
        </pc:spChg>
        <pc:spChg chg="mod">
          <ac:chgData name="Meade, Douglas" userId="29b8a11a-e0b2-4b97-ac8b-fa930b3cf2cd" providerId="ADAL" clId="{76CC1A21-FD5A-E446-A651-8B3868E4681E}" dt="2022-12-16T00:02:13.910" v="6029" actId="21"/>
          <ac:spMkLst>
            <pc:docMk/>
            <pc:sldMk cId="3719240343" sldId="281"/>
            <ac:spMk id="3" creationId="{B37BFD6E-30BF-FF8D-E38B-C9D97CE6F56D}"/>
          </ac:spMkLst>
        </pc:spChg>
      </pc:sldChg>
      <pc:sldChg chg="modSp add mod">
        <pc:chgData name="Meade, Douglas" userId="29b8a11a-e0b2-4b97-ac8b-fa930b3cf2cd" providerId="ADAL" clId="{76CC1A21-FD5A-E446-A651-8B3868E4681E}" dt="2022-12-16T00:02:27.481" v="6032"/>
        <pc:sldMkLst>
          <pc:docMk/>
          <pc:sldMk cId="696681387" sldId="282"/>
        </pc:sldMkLst>
        <pc:spChg chg="mod">
          <ac:chgData name="Meade, Douglas" userId="29b8a11a-e0b2-4b97-ac8b-fa930b3cf2cd" providerId="ADAL" clId="{76CC1A21-FD5A-E446-A651-8B3868E4681E}" dt="2022-12-16T00:02:27.481" v="6032"/>
          <ac:spMkLst>
            <pc:docMk/>
            <pc:sldMk cId="696681387" sldId="282"/>
            <ac:spMk id="2" creationId="{8BB0EF66-3950-1DDC-03F1-CDE69E726D15}"/>
          </ac:spMkLst>
        </pc:spChg>
        <pc:spChg chg="mod">
          <ac:chgData name="Meade, Douglas" userId="29b8a11a-e0b2-4b97-ac8b-fa930b3cf2cd" providerId="ADAL" clId="{76CC1A21-FD5A-E446-A651-8B3868E4681E}" dt="2022-12-16T00:02:23.952" v="6031" actId="21"/>
          <ac:spMkLst>
            <pc:docMk/>
            <pc:sldMk cId="696681387" sldId="282"/>
            <ac:spMk id="3" creationId="{B37BFD6E-30BF-FF8D-E38B-C9D97CE6F56D}"/>
          </ac:spMkLst>
        </pc:spChg>
      </pc:sldChg>
      <pc:sldChg chg="modSp add">
        <pc:chgData name="Meade, Douglas" userId="29b8a11a-e0b2-4b97-ac8b-fa930b3cf2cd" providerId="ADAL" clId="{76CC1A21-FD5A-E446-A651-8B3868E4681E}" dt="2022-12-16T05:53:37.413" v="6226" actId="20577"/>
        <pc:sldMkLst>
          <pc:docMk/>
          <pc:sldMk cId="2377441675" sldId="283"/>
        </pc:sldMkLst>
        <pc:spChg chg="mod">
          <ac:chgData name="Meade, Douglas" userId="29b8a11a-e0b2-4b97-ac8b-fa930b3cf2cd" providerId="ADAL" clId="{76CC1A21-FD5A-E446-A651-8B3868E4681E}" dt="2022-12-16T00:03:10.536" v="6046" actId="20577"/>
          <ac:spMkLst>
            <pc:docMk/>
            <pc:sldMk cId="2377441675" sldId="283"/>
            <ac:spMk id="2" creationId="{8BB0EF66-3950-1DDC-03F1-CDE69E726D15}"/>
          </ac:spMkLst>
        </pc:spChg>
        <pc:spChg chg="mod">
          <ac:chgData name="Meade, Douglas" userId="29b8a11a-e0b2-4b97-ac8b-fa930b3cf2cd" providerId="ADAL" clId="{76CC1A21-FD5A-E446-A651-8B3868E4681E}" dt="2022-12-16T05:53:37.413" v="6226" actId="20577"/>
          <ac:spMkLst>
            <pc:docMk/>
            <pc:sldMk cId="2377441675" sldId="283"/>
            <ac:spMk id="3" creationId="{B37BFD6E-30BF-FF8D-E38B-C9D97CE6F56D}"/>
          </ac:spMkLst>
        </pc:spChg>
      </pc:sldChg>
      <pc:sldChg chg="addSp delSp modSp new mod ord">
        <pc:chgData name="Meade, Douglas" userId="29b8a11a-e0b2-4b97-ac8b-fa930b3cf2cd" providerId="ADAL" clId="{76CC1A21-FD5A-E446-A651-8B3868E4681E}" dt="2022-12-21T05:09:49.394" v="6488" actId="404"/>
        <pc:sldMkLst>
          <pc:docMk/>
          <pc:sldMk cId="282642383" sldId="284"/>
        </pc:sldMkLst>
        <pc:spChg chg="mod">
          <ac:chgData name="Meade, Douglas" userId="29b8a11a-e0b2-4b97-ac8b-fa930b3cf2cd" providerId="ADAL" clId="{76CC1A21-FD5A-E446-A651-8B3868E4681E}" dt="2022-12-21T05:09:49.394" v="6488" actId="404"/>
          <ac:spMkLst>
            <pc:docMk/>
            <pc:sldMk cId="282642383" sldId="284"/>
            <ac:spMk id="2" creationId="{DB35DCED-CCA9-3571-6E1A-1B9A559CAF75}"/>
          </ac:spMkLst>
        </pc:spChg>
        <pc:spChg chg="del mod">
          <ac:chgData name="Meade, Douglas" userId="29b8a11a-e0b2-4b97-ac8b-fa930b3cf2cd" providerId="ADAL" clId="{76CC1A21-FD5A-E446-A651-8B3868E4681E}" dt="2022-12-21T05:08:07.251" v="6412" actId="21"/>
          <ac:spMkLst>
            <pc:docMk/>
            <pc:sldMk cId="282642383" sldId="284"/>
            <ac:spMk id="3" creationId="{DACC9968-23C7-1481-DDA1-04908DECEB34}"/>
          </ac:spMkLst>
        </pc:spChg>
        <pc:picChg chg="add mod">
          <ac:chgData name="Meade, Douglas" userId="29b8a11a-e0b2-4b97-ac8b-fa930b3cf2cd" providerId="ADAL" clId="{76CC1A21-FD5A-E446-A651-8B3868E4681E}" dt="2022-12-21T05:07:26.257" v="6369" actId="167"/>
          <ac:picMkLst>
            <pc:docMk/>
            <pc:sldMk cId="282642383" sldId="284"/>
            <ac:picMk id="5" creationId="{EAB9DE8D-21DB-B947-FA7B-C2995ED9C05A}"/>
          </ac:picMkLst>
        </pc:picChg>
        <pc:picChg chg="add mod">
          <ac:chgData name="Meade, Douglas" userId="29b8a11a-e0b2-4b97-ac8b-fa930b3cf2cd" providerId="ADAL" clId="{76CC1A21-FD5A-E446-A651-8B3868E4681E}" dt="2022-12-21T05:06:55.799" v="6368" actId="1076"/>
          <ac:picMkLst>
            <pc:docMk/>
            <pc:sldMk cId="282642383" sldId="284"/>
            <ac:picMk id="7" creationId="{AB4C59D6-9480-DAA3-C662-28E297EE1BCD}"/>
          </ac:picMkLst>
        </pc:picChg>
        <pc:picChg chg="add mod">
          <ac:chgData name="Meade, Douglas" userId="29b8a11a-e0b2-4b97-ac8b-fa930b3cf2cd" providerId="ADAL" clId="{76CC1A21-FD5A-E446-A651-8B3868E4681E}" dt="2022-12-21T05:06:27.322" v="6362" actId="14100"/>
          <ac:picMkLst>
            <pc:docMk/>
            <pc:sldMk cId="282642383" sldId="284"/>
            <ac:picMk id="8" creationId="{59B11952-A334-CA36-DC68-FFBE558803F3}"/>
          </ac:picMkLst>
        </pc:picChg>
        <pc:picChg chg="add mod">
          <ac:chgData name="Meade, Douglas" userId="29b8a11a-e0b2-4b97-ac8b-fa930b3cf2cd" providerId="ADAL" clId="{76CC1A21-FD5A-E446-A651-8B3868E4681E}" dt="2022-12-21T05:06:19.560" v="6360" actId="571"/>
          <ac:picMkLst>
            <pc:docMk/>
            <pc:sldMk cId="282642383" sldId="284"/>
            <ac:picMk id="9" creationId="{FB7055EF-2971-EBC3-7459-9862FEB0F6AE}"/>
          </ac:picMkLst>
        </pc:picChg>
      </pc:sldChg>
      <pc:sldChg chg="addSp delSp modSp new mod">
        <pc:chgData name="Meade, Douglas" userId="29b8a11a-e0b2-4b97-ac8b-fa930b3cf2cd" providerId="ADAL" clId="{76CC1A21-FD5A-E446-A651-8B3868E4681E}" dt="2022-12-21T05:26:16.544" v="6595" actId="14100"/>
        <pc:sldMkLst>
          <pc:docMk/>
          <pc:sldMk cId="2905413508" sldId="285"/>
        </pc:sldMkLst>
        <pc:spChg chg="mod">
          <ac:chgData name="Meade, Douglas" userId="29b8a11a-e0b2-4b97-ac8b-fa930b3cf2cd" providerId="ADAL" clId="{76CC1A21-FD5A-E446-A651-8B3868E4681E}" dt="2022-12-21T05:23:50.626" v="6584" actId="1076"/>
          <ac:spMkLst>
            <pc:docMk/>
            <pc:sldMk cId="2905413508" sldId="285"/>
            <ac:spMk id="2" creationId="{0E63D28B-4986-CD1C-8A29-B5BA7C445546}"/>
          </ac:spMkLst>
        </pc:spChg>
        <pc:spChg chg="add del">
          <ac:chgData name="Meade, Douglas" userId="29b8a11a-e0b2-4b97-ac8b-fa930b3cf2cd" providerId="ADAL" clId="{76CC1A21-FD5A-E446-A651-8B3868E4681E}" dt="2022-12-21T05:19:09.600" v="6522" actId="931"/>
          <ac:spMkLst>
            <pc:docMk/>
            <pc:sldMk cId="2905413508" sldId="285"/>
            <ac:spMk id="3" creationId="{D161F9B1-1A54-3433-0967-ECE4D87F2A27}"/>
          </ac:spMkLst>
        </pc:spChg>
        <pc:picChg chg="add del mod">
          <ac:chgData name="Meade, Douglas" userId="29b8a11a-e0b2-4b97-ac8b-fa930b3cf2cd" providerId="ADAL" clId="{76CC1A21-FD5A-E446-A651-8B3868E4681E}" dt="2022-12-21T05:18:30.509" v="6521" actId="931"/>
          <ac:picMkLst>
            <pc:docMk/>
            <pc:sldMk cId="2905413508" sldId="285"/>
            <ac:picMk id="5" creationId="{2A39002E-6225-C92D-2471-A541BDB98B0A}"/>
          </ac:picMkLst>
        </pc:picChg>
        <pc:picChg chg="add del mod">
          <ac:chgData name="Meade, Douglas" userId="29b8a11a-e0b2-4b97-ac8b-fa930b3cf2cd" providerId="ADAL" clId="{76CC1A21-FD5A-E446-A651-8B3868E4681E}" dt="2022-12-21T05:18:30.509" v="6521" actId="931"/>
          <ac:picMkLst>
            <pc:docMk/>
            <pc:sldMk cId="2905413508" sldId="285"/>
            <ac:picMk id="7" creationId="{7E23029A-2AC3-0BD9-3512-6CEF5C9E3C0E}"/>
          </ac:picMkLst>
        </pc:picChg>
        <pc:picChg chg="add del mod">
          <ac:chgData name="Meade, Douglas" userId="29b8a11a-e0b2-4b97-ac8b-fa930b3cf2cd" providerId="ADAL" clId="{76CC1A21-FD5A-E446-A651-8B3868E4681E}" dt="2022-12-21T05:18:30.509" v="6521" actId="931"/>
          <ac:picMkLst>
            <pc:docMk/>
            <pc:sldMk cId="2905413508" sldId="285"/>
            <ac:picMk id="9" creationId="{12EE3316-A5E6-D96F-987E-397E90E32220}"/>
          </ac:picMkLst>
        </pc:picChg>
        <pc:picChg chg="add del mod">
          <ac:chgData name="Meade, Douglas" userId="29b8a11a-e0b2-4b97-ac8b-fa930b3cf2cd" providerId="ADAL" clId="{76CC1A21-FD5A-E446-A651-8B3868E4681E}" dt="2022-12-21T05:18:30.509" v="6521" actId="931"/>
          <ac:picMkLst>
            <pc:docMk/>
            <pc:sldMk cId="2905413508" sldId="285"/>
            <ac:picMk id="11" creationId="{5F0A2A42-7051-7819-BD9A-58EE6553BA3A}"/>
          </ac:picMkLst>
        </pc:picChg>
        <pc:picChg chg="add del mod">
          <ac:chgData name="Meade, Douglas" userId="29b8a11a-e0b2-4b97-ac8b-fa930b3cf2cd" providerId="ADAL" clId="{76CC1A21-FD5A-E446-A651-8B3868E4681E}" dt="2022-12-21T05:18:30.509" v="6521" actId="931"/>
          <ac:picMkLst>
            <pc:docMk/>
            <pc:sldMk cId="2905413508" sldId="285"/>
            <ac:picMk id="13" creationId="{E625B504-14A3-CE5B-5746-0E55CA06FEA6}"/>
          </ac:picMkLst>
        </pc:picChg>
        <pc:picChg chg="add mod">
          <ac:chgData name="Meade, Douglas" userId="29b8a11a-e0b2-4b97-ac8b-fa930b3cf2cd" providerId="ADAL" clId="{76CC1A21-FD5A-E446-A651-8B3868E4681E}" dt="2022-12-21T05:25:44.993" v="6593" actId="14100"/>
          <ac:picMkLst>
            <pc:docMk/>
            <pc:sldMk cId="2905413508" sldId="285"/>
            <ac:picMk id="15" creationId="{3A8626D5-29D7-C2CA-62EF-1E387525F4D2}"/>
          </ac:picMkLst>
        </pc:picChg>
        <pc:picChg chg="add del mod">
          <ac:chgData name="Meade, Douglas" userId="29b8a11a-e0b2-4b97-ac8b-fa930b3cf2cd" providerId="ADAL" clId="{76CC1A21-FD5A-E446-A651-8B3868E4681E}" dt="2022-12-21T05:24:09.197" v="6588" actId="478"/>
          <ac:picMkLst>
            <pc:docMk/>
            <pc:sldMk cId="2905413508" sldId="285"/>
            <ac:picMk id="17" creationId="{77D6EAA7-3B84-5852-C044-8896EE3A31B7}"/>
          </ac:picMkLst>
        </pc:picChg>
        <pc:picChg chg="add mod">
          <ac:chgData name="Meade, Douglas" userId="29b8a11a-e0b2-4b97-ac8b-fa930b3cf2cd" providerId="ADAL" clId="{76CC1A21-FD5A-E446-A651-8B3868E4681E}" dt="2022-12-21T05:25:11.391" v="6591" actId="14100"/>
          <ac:picMkLst>
            <pc:docMk/>
            <pc:sldMk cId="2905413508" sldId="285"/>
            <ac:picMk id="19" creationId="{F8254746-7FE4-7E5F-FAB2-FC4EF98F8E95}"/>
          </ac:picMkLst>
        </pc:picChg>
        <pc:picChg chg="add del mod">
          <ac:chgData name="Meade, Douglas" userId="29b8a11a-e0b2-4b97-ac8b-fa930b3cf2cd" providerId="ADAL" clId="{76CC1A21-FD5A-E446-A651-8B3868E4681E}" dt="2022-12-21T05:21:56.970" v="6572" actId="478"/>
          <ac:picMkLst>
            <pc:docMk/>
            <pc:sldMk cId="2905413508" sldId="285"/>
            <ac:picMk id="21" creationId="{90AA4050-0530-A855-941E-B03D40863CF0}"/>
          </ac:picMkLst>
        </pc:picChg>
        <pc:picChg chg="add mod">
          <ac:chgData name="Meade, Douglas" userId="29b8a11a-e0b2-4b97-ac8b-fa930b3cf2cd" providerId="ADAL" clId="{76CC1A21-FD5A-E446-A651-8B3868E4681E}" dt="2022-12-21T05:26:00.248" v="6594" actId="14100"/>
          <ac:picMkLst>
            <pc:docMk/>
            <pc:sldMk cId="2905413508" sldId="285"/>
            <ac:picMk id="22" creationId="{AD7B0708-E647-DF05-0C8C-079B3ECEEEE3}"/>
          </ac:picMkLst>
        </pc:picChg>
        <pc:picChg chg="add mod">
          <ac:chgData name="Meade, Douglas" userId="29b8a11a-e0b2-4b97-ac8b-fa930b3cf2cd" providerId="ADAL" clId="{76CC1A21-FD5A-E446-A651-8B3868E4681E}" dt="2022-12-21T05:26:16.544" v="6595" actId="14100"/>
          <ac:picMkLst>
            <pc:docMk/>
            <pc:sldMk cId="2905413508" sldId="285"/>
            <ac:picMk id="24" creationId="{171CE77F-6417-9198-3844-CC4783F887B7}"/>
          </ac:picMkLst>
        </pc:picChg>
        <pc:picChg chg="add mod">
          <ac:chgData name="Meade, Douglas" userId="29b8a11a-e0b2-4b97-ac8b-fa930b3cf2cd" providerId="ADAL" clId="{76CC1A21-FD5A-E446-A651-8B3868E4681E}" dt="2022-12-21T05:22:49.243" v="6577" actId="571"/>
          <ac:picMkLst>
            <pc:docMk/>
            <pc:sldMk cId="2905413508" sldId="285"/>
            <ac:picMk id="25" creationId="{39E8BE7A-7331-0541-0AF6-E61747095E25}"/>
          </ac:picMkLst>
        </pc:picChg>
        <pc:picChg chg="add mod">
          <ac:chgData name="Meade, Douglas" userId="29b8a11a-e0b2-4b97-ac8b-fa930b3cf2cd" providerId="ADAL" clId="{76CC1A21-FD5A-E446-A651-8B3868E4681E}" dt="2022-12-21T05:25:29.338" v="6592" actId="14100"/>
          <ac:picMkLst>
            <pc:docMk/>
            <pc:sldMk cId="2905413508" sldId="285"/>
            <ac:picMk id="26" creationId="{9A7F2581-D193-3B88-CBAF-44A27C134C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65F41-0C35-2942-A7EA-68DCC750354F}" type="datetimeFigureOut">
              <a:rPr lang="en-US" smtClean="0"/>
              <a:t>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F1FB6-4327-E543-9E37-3692FC02BF9E}" type="slidenum">
              <a:rPr lang="en-US" smtClean="0"/>
              <a:t>‹#›</a:t>
            </a:fld>
            <a:endParaRPr lang="en-US"/>
          </a:p>
        </p:txBody>
      </p:sp>
    </p:spTree>
    <p:extLst>
      <p:ext uri="{BB962C8B-B14F-4D97-AF65-F5344CB8AC3E}">
        <p14:creationId xmlns:p14="http://schemas.microsoft.com/office/powerpoint/2010/main" val="319986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 of square with s and r identified.</a:t>
            </a:r>
          </a:p>
        </p:txBody>
      </p:sp>
      <p:sp>
        <p:nvSpPr>
          <p:cNvPr id="4" name="Slide Number Placeholder 3"/>
          <p:cNvSpPr>
            <a:spLocks noGrp="1"/>
          </p:cNvSpPr>
          <p:nvPr>
            <p:ph type="sldNum" sz="quarter" idx="5"/>
          </p:nvPr>
        </p:nvSpPr>
        <p:spPr/>
        <p:txBody>
          <a:bodyPr/>
          <a:lstStyle/>
          <a:p>
            <a:fld id="{884F1FB6-4327-E543-9E37-3692FC02BF9E}" type="slidenum">
              <a:rPr lang="en-US" smtClean="0"/>
              <a:t>5</a:t>
            </a:fld>
            <a:endParaRPr lang="en-US"/>
          </a:p>
        </p:txBody>
      </p:sp>
    </p:spTree>
    <p:extLst>
      <p:ext uri="{BB962C8B-B14F-4D97-AF65-F5344CB8AC3E}">
        <p14:creationId xmlns:p14="http://schemas.microsoft.com/office/powerpoint/2010/main" val="1145761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figure of equilateral triangle</a:t>
            </a:r>
          </a:p>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19</a:t>
            </a:fld>
            <a:endParaRPr lang="en-US"/>
          </a:p>
        </p:txBody>
      </p:sp>
    </p:spTree>
    <p:extLst>
      <p:ext uri="{BB962C8B-B14F-4D97-AF65-F5344CB8AC3E}">
        <p14:creationId xmlns:p14="http://schemas.microsoft.com/office/powerpoint/2010/main" val="117031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picture of square to identify a</a:t>
            </a:r>
          </a:p>
        </p:txBody>
      </p:sp>
      <p:sp>
        <p:nvSpPr>
          <p:cNvPr id="4" name="Slide Number Placeholder 3"/>
          <p:cNvSpPr>
            <a:spLocks noGrp="1"/>
          </p:cNvSpPr>
          <p:nvPr>
            <p:ph type="sldNum" sz="quarter" idx="5"/>
          </p:nvPr>
        </p:nvSpPr>
        <p:spPr/>
        <p:txBody>
          <a:bodyPr/>
          <a:lstStyle/>
          <a:p>
            <a:fld id="{884F1FB6-4327-E543-9E37-3692FC02BF9E}" type="slidenum">
              <a:rPr lang="en-US" smtClean="0"/>
              <a:t>6</a:t>
            </a:fld>
            <a:endParaRPr lang="en-US"/>
          </a:p>
        </p:txBody>
      </p:sp>
    </p:spTree>
    <p:extLst>
      <p:ext uri="{BB962C8B-B14F-4D97-AF65-F5344CB8AC3E}">
        <p14:creationId xmlns:p14="http://schemas.microsoft.com/office/powerpoint/2010/main" val="187958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9</a:t>
            </a:fld>
            <a:endParaRPr lang="en-US"/>
          </a:p>
        </p:txBody>
      </p:sp>
    </p:spTree>
    <p:extLst>
      <p:ext uri="{BB962C8B-B14F-4D97-AF65-F5344CB8AC3E}">
        <p14:creationId xmlns:p14="http://schemas.microsoft.com/office/powerpoint/2010/main" val="37495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10</a:t>
            </a:fld>
            <a:endParaRPr lang="en-US"/>
          </a:p>
        </p:txBody>
      </p:sp>
    </p:spTree>
    <p:extLst>
      <p:ext uri="{BB962C8B-B14F-4D97-AF65-F5344CB8AC3E}">
        <p14:creationId xmlns:p14="http://schemas.microsoft.com/office/powerpoint/2010/main" val="126271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figure of equilateral triangle</a:t>
            </a:r>
          </a:p>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11</a:t>
            </a:fld>
            <a:endParaRPr lang="en-US"/>
          </a:p>
        </p:txBody>
      </p:sp>
    </p:spTree>
    <p:extLst>
      <p:ext uri="{BB962C8B-B14F-4D97-AF65-F5344CB8AC3E}">
        <p14:creationId xmlns:p14="http://schemas.microsoft.com/office/powerpoint/2010/main" val="287283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figure of equilateral triangle</a:t>
            </a:r>
          </a:p>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12</a:t>
            </a:fld>
            <a:endParaRPr lang="en-US"/>
          </a:p>
        </p:txBody>
      </p:sp>
    </p:spTree>
    <p:extLst>
      <p:ext uri="{BB962C8B-B14F-4D97-AF65-F5344CB8AC3E}">
        <p14:creationId xmlns:p14="http://schemas.microsoft.com/office/powerpoint/2010/main" val="428365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13</a:t>
            </a:fld>
            <a:endParaRPr lang="en-US"/>
          </a:p>
        </p:txBody>
      </p:sp>
    </p:spTree>
    <p:extLst>
      <p:ext uri="{BB962C8B-B14F-4D97-AF65-F5344CB8AC3E}">
        <p14:creationId xmlns:p14="http://schemas.microsoft.com/office/powerpoint/2010/main" val="425928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figure of equilateral triangle</a:t>
            </a:r>
          </a:p>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17</a:t>
            </a:fld>
            <a:endParaRPr lang="en-US"/>
          </a:p>
        </p:txBody>
      </p:sp>
    </p:spTree>
    <p:extLst>
      <p:ext uri="{BB962C8B-B14F-4D97-AF65-F5344CB8AC3E}">
        <p14:creationId xmlns:p14="http://schemas.microsoft.com/office/powerpoint/2010/main" val="259597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figure of equilateral triangle</a:t>
            </a:r>
          </a:p>
          <a:p>
            <a:endParaRPr lang="en-US" dirty="0"/>
          </a:p>
        </p:txBody>
      </p:sp>
      <p:sp>
        <p:nvSpPr>
          <p:cNvPr id="4" name="Slide Number Placeholder 3"/>
          <p:cNvSpPr>
            <a:spLocks noGrp="1"/>
          </p:cNvSpPr>
          <p:nvPr>
            <p:ph type="sldNum" sz="quarter" idx="5"/>
          </p:nvPr>
        </p:nvSpPr>
        <p:spPr/>
        <p:txBody>
          <a:bodyPr/>
          <a:lstStyle/>
          <a:p>
            <a:fld id="{884F1FB6-4327-E543-9E37-3692FC02BF9E}" type="slidenum">
              <a:rPr lang="en-US" smtClean="0"/>
              <a:t>18</a:t>
            </a:fld>
            <a:endParaRPr lang="en-US"/>
          </a:p>
        </p:txBody>
      </p:sp>
    </p:spTree>
    <p:extLst>
      <p:ext uri="{BB962C8B-B14F-4D97-AF65-F5344CB8AC3E}">
        <p14:creationId xmlns:p14="http://schemas.microsoft.com/office/powerpoint/2010/main" val="737629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22926488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158EE4-F155-A744-AA2D-73C87358B5B1}"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392027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1187805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4031100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895018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3382101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236172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41475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1897449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375232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58EE4-F155-A744-AA2D-73C87358B5B1}"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1211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158EE4-F155-A744-AA2D-73C87358B5B1}"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32328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158EE4-F155-A744-AA2D-73C87358B5B1}" type="datetimeFigureOut">
              <a:rPr lang="en-US" smtClean="0"/>
              <a:t>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344210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158EE4-F155-A744-AA2D-73C87358B5B1}" type="datetimeFigureOut">
              <a:rPr lang="en-US" smtClean="0"/>
              <a:t>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411061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F158EE4-F155-A744-AA2D-73C87358B5B1}" type="datetimeFigureOut">
              <a:rPr lang="en-US" smtClean="0"/>
              <a:t>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191114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158EE4-F155-A744-AA2D-73C87358B5B1}"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124633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158EE4-F155-A744-AA2D-73C87358B5B1}"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1A2DA-0D23-044F-A36C-20F978104931}" type="slidenum">
              <a:rPr lang="en-US" smtClean="0"/>
              <a:t>‹#›</a:t>
            </a:fld>
            <a:endParaRPr lang="en-US"/>
          </a:p>
        </p:txBody>
      </p:sp>
    </p:spTree>
    <p:extLst>
      <p:ext uri="{BB962C8B-B14F-4D97-AF65-F5344CB8AC3E}">
        <p14:creationId xmlns:p14="http://schemas.microsoft.com/office/powerpoint/2010/main" val="2543994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158EE4-F155-A744-AA2D-73C87358B5B1}" type="datetimeFigureOut">
              <a:rPr lang="en-US" smtClean="0"/>
              <a:t>12/20/22</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1A1A2DA-0D23-044F-A36C-20F978104931}" type="slidenum">
              <a:rPr lang="en-US" smtClean="0"/>
              <a:t>‹#›</a:t>
            </a:fld>
            <a:endParaRPr lang="en-US"/>
          </a:p>
        </p:txBody>
      </p:sp>
    </p:spTree>
    <p:extLst>
      <p:ext uri="{BB962C8B-B14F-4D97-AF65-F5344CB8AC3E}">
        <p14:creationId xmlns:p14="http://schemas.microsoft.com/office/powerpoint/2010/main" val="7103430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eade@math.s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abs/1603.0854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5FBD-BCC7-58C7-662F-6D066430924C}"/>
              </a:ext>
            </a:extLst>
          </p:cNvPr>
          <p:cNvSpPr>
            <a:spLocks noGrp="1"/>
          </p:cNvSpPr>
          <p:nvPr>
            <p:ph type="ctrTitle"/>
          </p:nvPr>
        </p:nvSpPr>
        <p:spPr>
          <a:xfrm>
            <a:off x="2497137" y="1788421"/>
            <a:ext cx="7197726" cy="2421464"/>
          </a:xfrm>
        </p:spPr>
        <p:txBody>
          <a:bodyPr anchor="t">
            <a:normAutofit/>
          </a:bodyPr>
          <a:lstStyle/>
          <a:p>
            <a:pPr algn="ctr"/>
            <a:r>
              <a:rPr lang="en-US" sz="4400" b="0" i="0" cap="none" dirty="0">
                <a:solidFill>
                  <a:srgbClr val="FF0000"/>
                </a:solidFill>
                <a:effectLst/>
              </a:rPr>
              <a:t>Visualizing the Derivative Relationship Between “Volume” and “Surface Area”</a:t>
            </a:r>
            <a:endParaRPr lang="en-US" sz="4400" cap="none" dirty="0">
              <a:solidFill>
                <a:srgbClr val="FF0000"/>
              </a:solidFill>
            </a:endParaRPr>
          </a:p>
        </p:txBody>
      </p:sp>
      <p:sp>
        <p:nvSpPr>
          <p:cNvPr id="3" name="Subtitle 2">
            <a:extLst>
              <a:ext uri="{FF2B5EF4-FFF2-40B4-BE49-F238E27FC236}">
                <a16:creationId xmlns:a16="http://schemas.microsoft.com/office/drawing/2014/main" id="{9D8941B0-F549-7503-619A-CA389B326F7B}"/>
              </a:ext>
            </a:extLst>
          </p:cNvPr>
          <p:cNvSpPr>
            <a:spLocks noGrp="1"/>
          </p:cNvSpPr>
          <p:nvPr>
            <p:ph type="subTitle" idx="1"/>
          </p:nvPr>
        </p:nvSpPr>
        <p:spPr>
          <a:xfrm>
            <a:off x="2513179" y="4491240"/>
            <a:ext cx="7197726" cy="1405467"/>
          </a:xfrm>
        </p:spPr>
        <p:txBody>
          <a:bodyPr>
            <a:normAutofit fontScale="70000" lnSpcReduction="20000"/>
          </a:bodyPr>
          <a:lstStyle/>
          <a:p>
            <a:pPr algn="ctr"/>
            <a:r>
              <a:rPr lang="en-US" sz="1800" cap="none" dirty="0"/>
              <a:t>Douglas B. Meade</a:t>
            </a:r>
          </a:p>
          <a:p>
            <a:pPr algn="ctr"/>
            <a:r>
              <a:rPr lang="en-US" sz="1800" cap="none" dirty="0"/>
              <a:t>Department of Mathematics</a:t>
            </a:r>
          </a:p>
          <a:p>
            <a:pPr algn="ctr"/>
            <a:r>
              <a:rPr lang="en-US" sz="1800" cap="none" dirty="0"/>
              <a:t>University of South Carolina</a:t>
            </a:r>
          </a:p>
          <a:p>
            <a:pPr algn="ctr"/>
            <a:r>
              <a:rPr lang="en-US" sz="1800" cap="none" dirty="0"/>
              <a:t>Columbia, SC 29229  USA</a:t>
            </a:r>
          </a:p>
          <a:p>
            <a:pPr algn="ctr"/>
            <a:r>
              <a:rPr lang="en-US" sz="1800" cap="none" dirty="0">
                <a:hlinkClick r:id="rId2"/>
              </a:rPr>
              <a:t>meade@math.sc.edu</a:t>
            </a:r>
            <a:r>
              <a:rPr lang="en-US" sz="1800" cap="none" dirty="0"/>
              <a:t> </a:t>
            </a:r>
            <a:endParaRPr lang="en-US" sz="1400" cap="none" dirty="0"/>
          </a:p>
        </p:txBody>
      </p:sp>
    </p:spTree>
    <p:extLst>
      <p:ext uri="{BB962C8B-B14F-4D97-AF65-F5344CB8AC3E}">
        <p14:creationId xmlns:p14="http://schemas.microsoft.com/office/powerpoint/2010/main" val="668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5E35AF-340B-42E3-04DA-674765AABB0F}"/>
              </a:ext>
            </a:extLst>
          </p:cNvPr>
          <p:cNvPicPr>
            <a:picLocks noChangeAspect="1"/>
          </p:cNvPicPr>
          <p:nvPr/>
        </p:nvPicPr>
        <p:blipFill>
          <a:blip r:embed="rId3"/>
          <a:stretch>
            <a:fillRect/>
          </a:stretch>
        </p:blipFill>
        <p:spPr>
          <a:xfrm>
            <a:off x="9086640" y="239648"/>
            <a:ext cx="2941237" cy="2941237"/>
          </a:xfrm>
          <a:prstGeom prst="rect">
            <a:avLst/>
          </a:prstGeom>
        </p:spPr>
      </p:pic>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93752" y="625502"/>
            <a:ext cx="10131425" cy="649857"/>
          </a:xfrm>
        </p:spPr>
        <p:txBody>
          <a:bodyPr/>
          <a:lstStyle/>
          <a:p>
            <a:r>
              <a:rPr lang="en-US" dirty="0"/>
              <a:t>SAM’s Analysis of Equilateral Triangles</a:t>
            </a:r>
          </a:p>
        </p:txBody>
      </p:sp>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444262"/>
            <a:ext cx="10891156" cy="4152480"/>
          </a:xfrm>
        </p:spPr>
        <p:txBody>
          <a:bodyPr anchor="t">
            <a:normAutofit/>
          </a:bodyPr>
          <a:lstStyle/>
          <a:p>
            <a:endParaRPr lang="en-US" dirty="0"/>
          </a:p>
          <a:p>
            <a:pPr marL="0" indent="0">
              <a:buNone/>
            </a:pPr>
            <a:endParaRPr lang="en-US"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r>
              <a:rPr lang="en-US" sz="2000" dirty="0"/>
              <a:t>SAM:	I guess equilateral triangles are different. I could not find a length that made the perimeter the derivative of the area. I am, however, proud of my idea to look at A’/P. When A’/P is 1, then A’=P.</a:t>
            </a:r>
          </a:p>
          <a:p>
            <a:pPr marL="1371600" indent="-1355725">
              <a:lnSpc>
                <a:spcPct val="90000"/>
              </a:lnSpc>
              <a:buNone/>
            </a:pPr>
            <a:r>
              <a:rPr lang="en-US" sz="2000" dirty="0"/>
              <a:t>PROFESSOR:	I agree that looking at A’/P is a good way to check if this property is satisfied.</a:t>
            </a:r>
          </a:p>
          <a:p>
            <a:pPr marL="1371600" indent="-1355725">
              <a:lnSpc>
                <a:spcPct val="90000"/>
              </a:lnSpc>
              <a:buNone/>
            </a:pPr>
            <a:r>
              <a:rPr lang="en-US" sz="2000" dirty="0"/>
              <a:t>JANE:	Did you notice that every time you rescaled the base length you changed the value of A’/P? In all three cases it’s a constant, but never is 1. This gives me an idea.</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3F4178C6-68ED-83D6-C800-D0A5F77D42A4}"/>
                  </a:ext>
                </a:extLst>
              </p:cNvPr>
              <p:cNvGraphicFramePr>
                <a:graphicFrameLocks noGrp="1"/>
              </p:cNvGraphicFramePr>
              <p:nvPr>
                <p:extLst>
                  <p:ext uri="{D42A27DB-BD31-4B8C-83A1-F6EECF244321}">
                    <p14:modId xmlns:p14="http://schemas.microsoft.com/office/powerpoint/2010/main" val="2701125273"/>
                  </p:ext>
                </p:extLst>
              </p:nvPr>
            </p:nvGraphicFramePr>
            <p:xfrm>
              <a:off x="0" y="1738800"/>
              <a:ext cx="9990749" cy="2473325"/>
            </p:xfrm>
            <a:graphic>
              <a:graphicData uri="http://schemas.openxmlformats.org/drawingml/2006/table">
                <a:tbl>
                  <a:tblPr firstRow="1" bandRow="1">
                    <a:tableStyleId>{5C22544A-7EE6-4342-B048-85BDC9FD1C3A}</a:tableStyleId>
                  </a:tblPr>
                  <a:tblGrid>
                    <a:gridCol w="2088274">
                      <a:extLst>
                        <a:ext uri="{9D8B030D-6E8A-4147-A177-3AD203B41FA5}">
                          <a16:colId xmlns:a16="http://schemas.microsoft.com/office/drawing/2014/main" val="3730276331"/>
                        </a:ext>
                      </a:extLst>
                    </a:gridCol>
                    <a:gridCol w="1961357">
                      <a:extLst>
                        <a:ext uri="{9D8B030D-6E8A-4147-A177-3AD203B41FA5}">
                          <a16:colId xmlns:a16="http://schemas.microsoft.com/office/drawing/2014/main" val="678698692"/>
                        </a:ext>
                      </a:extLst>
                    </a:gridCol>
                    <a:gridCol w="2607874">
                      <a:extLst>
                        <a:ext uri="{9D8B030D-6E8A-4147-A177-3AD203B41FA5}">
                          <a16:colId xmlns:a16="http://schemas.microsoft.com/office/drawing/2014/main" val="2299635422"/>
                        </a:ext>
                      </a:extLst>
                    </a:gridCol>
                    <a:gridCol w="1666622">
                      <a:extLst>
                        <a:ext uri="{9D8B030D-6E8A-4147-A177-3AD203B41FA5}">
                          <a16:colId xmlns:a16="http://schemas.microsoft.com/office/drawing/2014/main" val="4094063766"/>
                        </a:ext>
                      </a:extLst>
                    </a:gridCol>
                    <a:gridCol w="1666622">
                      <a:extLst>
                        <a:ext uri="{9D8B030D-6E8A-4147-A177-3AD203B41FA5}">
                          <a16:colId xmlns:a16="http://schemas.microsoft.com/office/drawing/2014/main" val="469834873"/>
                        </a:ext>
                      </a:extLst>
                    </a:gridCol>
                  </a:tblGrid>
                  <a:tr h="342780">
                    <a:tc>
                      <a:txBody>
                        <a:bodyPr/>
                        <a:lstStyle/>
                        <a:p>
                          <a:pPr algn="ctr"/>
                          <a:r>
                            <a:rPr lang="en-US" dirty="0"/>
                            <a:t>Object</a:t>
                          </a:r>
                        </a:p>
                      </a:txBody>
                      <a:tcPr/>
                    </a:tc>
                    <a:tc>
                      <a:txBody>
                        <a:bodyPr/>
                        <a:lstStyle/>
                        <a:p>
                          <a:pPr algn="ctr"/>
                          <a:r>
                            <a:rPr lang="en-US" dirty="0"/>
                            <a:t>Area</a:t>
                          </a:r>
                        </a:p>
                      </a:txBody>
                      <a:tcPr/>
                    </a:tc>
                    <a:tc>
                      <a:txBody>
                        <a:bodyPr/>
                        <a:lstStyle/>
                        <a:p>
                          <a:pPr algn="ctr"/>
                          <a:r>
                            <a:rPr lang="en-US" dirty="0"/>
                            <a:t>Perimeter</a:t>
                          </a:r>
                        </a:p>
                      </a:txBody>
                      <a:tcPr/>
                    </a:tc>
                    <a:tc>
                      <a:txBody>
                        <a:bodyPr/>
                        <a:lstStyle/>
                        <a:p>
                          <a:pPr algn="ctr"/>
                          <a:r>
                            <a:rPr lang="en-US" dirty="0"/>
                            <a:t>A’</a:t>
                          </a:r>
                        </a:p>
                      </a:txBody>
                      <a:tcPr/>
                    </a:tc>
                    <a:tc>
                      <a:txBody>
                        <a:bodyPr/>
                        <a:lstStyle/>
                        <a:p>
                          <a:pPr algn="ctr"/>
                          <a:r>
                            <a:rPr lang="en-US" dirty="0"/>
                            <a:t>A’ / P</a:t>
                          </a:r>
                        </a:p>
                      </a:txBody>
                      <a:tcPr/>
                    </a:tc>
                    <a:extLst>
                      <a:ext uri="{0D108BD9-81ED-4DB2-BD59-A6C34878D82A}">
                        <a16:rowId xmlns:a16="http://schemas.microsoft.com/office/drawing/2014/main" val="275901331"/>
                      </a:ext>
                    </a:extLst>
                  </a:tr>
                  <a:tr h="0">
                    <a:tc>
                      <a:txBody>
                        <a:bodyPr/>
                        <a:lstStyle/>
                        <a:p>
                          <a:pPr algn="ctr"/>
                          <a:r>
                            <a:rPr lang="en-US" dirty="0"/>
                            <a:t>Equilateral Triangle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=3</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f>
                                      <m:fPr>
                                        <m:ctrlPr>
                                          <a:rPr lang="en-US" b="0" i="1" smtClean="0">
                                            <a:solidFill>
                                              <a:srgbClr val="FF0000"/>
                                            </a:solidFill>
                                            <a:latin typeface="Cambria Math" panose="02040503050406030204" pitchFamily="18" charset="0"/>
                                          </a:rPr>
                                        </m:ctrlPr>
                                      </m:fPr>
                                      <m:num>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num>
                                      <m:den>
                                        <m:r>
                                          <a:rPr lang="en-US" b="0" i="1" smtClean="0">
                                            <a:solidFill>
                                              <a:srgbClr val="FF0000"/>
                                            </a:solidFill>
                                            <a:latin typeface="Cambria Math" panose="02040503050406030204" pitchFamily="18" charset="0"/>
                                          </a:rPr>
                                          <m:t>2</m:t>
                                        </m:r>
                                      </m:den>
                                    </m:f>
                                    <m:r>
                                      <a:rPr lang="en-US" b="0" i="1" smtClean="0">
                                        <a:solidFill>
                                          <a:srgbClr val="FF0000"/>
                                        </a:solidFill>
                                        <a:latin typeface="Cambria Math" panose="02040503050406030204" pitchFamily="18" charset="0"/>
                                      </a:rPr>
                                      <m:t>𝑠</m:t>
                                    </m:r>
                                  </m:e>
                                  <m:sup/>
                                </m:sSup>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4205133545"/>
                      </a:ext>
                    </a:extLst>
                  </a:tr>
                  <a:tr h="0">
                    <a:tc>
                      <a:txBody>
                        <a:bodyPr/>
                        <a:lstStyle/>
                        <a:p>
                          <a:pPr algn="ctr"/>
                          <a:r>
                            <a:rPr lang="en-US" dirty="0"/>
                            <a:t>Equilateral Triangle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/2</m:t>
                              </m:r>
                            </m:oMath>
                          </a14:m>
                          <a:r>
                            <a:rPr lang="en-US"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r>
                                      <a:rPr lang="en-US" b="0" i="1" smtClean="0">
                                        <a:latin typeface="Cambria Math" panose="02040503050406030204" pitchFamily="18" charset="0"/>
                                      </a:rPr>
                                      <m:t>(2</m:t>
                                    </m:r>
                                    <m:r>
                                      <a:rPr lang="en-US" b="0" i="1" smtClean="0">
                                        <a:latin typeface="Cambria Math" panose="02040503050406030204" pitchFamily="18" charset="0"/>
                                      </a:rPr>
                                      <m:t>𝑟</m:t>
                                    </m:r>
                                    <m:r>
                                      <a:rPr lang="en-US" b="0" i="1" smtClean="0">
                                        <a:latin typeface="Cambria Math" panose="02040503050406030204" pitchFamily="18" charset="0"/>
                                      </a:rPr>
                                      <m:t>)</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=3(2</m:t>
                                </m:r>
                                <m:r>
                                  <a:rPr lang="en-US" b="0" i="1" smtClean="0">
                                    <a:solidFill>
                                      <a:srgbClr val="FF0000"/>
                                    </a:solidFill>
                                    <a:latin typeface="Cambria Math" panose="02040503050406030204" pitchFamily="18" charset="0"/>
                                  </a:rPr>
                                  <m:t>𝑟</m:t>
                                </m:r>
                                <m:r>
                                  <a:rPr lang="en-US" b="0" i="1" smtClean="0">
                                    <a:solidFill>
                                      <a:srgbClr val="FF0000"/>
                                    </a:solidFill>
                                    <a:latin typeface="Cambria Math" panose="02040503050406030204" pitchFamily="18" charset="0"/>
                                  </a:rPr>
                                  <m:t>)</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2</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r>
                                      <a:rPr lang="en-US" b="0" i="1" smtClean="0">
                                        <a:solidFill>
                                          <a:srgbClr val="FF0000"/>
                                        </a:solidFill>
                                        <a:latin typeface="Cambria Math" panose="02040503050406030204" pitchFamily="18" charset="0"/>
                                      </a:rPr>
                                      <m:t>𝑠</m:t>
                                    </m:r>
                                  </m:e>
                                  <m:sup/>
                                </m:sSup>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3991186439"/>
                      </a:ext>
                    </a:extLst>
                  </a:tr>
                  <a:tr h="0">
                    <a:tc>
                      <a:txBody>
                        <a:bodyPr/>
                        <a:lstStyle/>
                        <a:p>
                          <a:pPr algn="ctr"/>
                          <a:r>
                            <a:rPr lang="en-US" dirty="0"/>
                            <a:t>Equilateral Triangle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𝑠</m:t>
                              </m:r>
                              <m:r>
                                <a:rPr lang="en-US" b="0" i="1" smtClean="0">
                                  <a:latin typeface="Cambria Math" panose="02040503050406030204" pitchFamily="18" charset="0"/>
                                </a:rPr>
                                <m:t>/2</m:t>
                              </m:r>
                            </m:oMath>
                          </a14:m>
                          <a:r>
                            <a:rPr lang="en-US"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e>
                                    </m:d>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=3</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2</m:t>
                                        </m:r>
                                      </m:num>
                                      <m:den>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r>
                                      <a:rPr lang="en-US" b="0" i="1" smtClean="0">
                                        <a:solidFill>
                                          <a:srgbClr val="FF0000"/>
                                        </a:solidFill>
                                        <a:latin typeface="Cambria Math" panose="02040503050406030204" pitchFamily="18" charset="0"/>
                                      </a:rPr>
                                      <m:t>𝑠</m:t>
                                    </m:r>
                                  </m:e>
                                  <m:sup/>
                                </m:sSup>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2</m:t>
                                    </m:r>
                                  </m:num>
                                  <m:den>
                                    <m:r>
                                      <a:rPr lang="en-US" b="0" i="1" smtClean="0">
                                        <a:solidFill>
                                          <a:srgbClr val="FF0000"/>
                                        </a:solidFill>
                                        <a:latin typeface="Cambria Math" panose="02040503050406030204" pitchFamily="18" charset="0"/>
                                      </a:rPr>
                                      <m:t>3</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1005728541"/>
                      </a:ext>
                    </a:extLst>
                  </a:tr>
                </a:tbl>
              </a:graphicData>
            </a:graphic>
          </p:graphicFrame>
        </mc:Choice>
        <mc:Fallback xmlns="">
          <p:graphicFrame>
            <p:nvGraphicFramePr>
              <p:cNvPr id="7" name="Table 6">
                <a:extLst>
                  <a:ext uri="{FF2B5EF4-FFF2-40B4-BE49-F238E27FC236}">
                    <a16:creationId xmlns:a16="http://schemas.microsoft.com/office/drawing/2014/main" id="{3F4178C6-68ED-83D6-C800-D0A5F77D42A4}"/>
                  </a:ext>
                </a:extLst>
              </p:cNvPr>
              <p:cNvGraphicFramePr>
                <a:graphicFrameLocks noGrp="1"/>
              </p:cNvGraphicFramePr>
              <p:nvPr>
                <p:extLst>
                  <p:ext uri="{D42A27DB-BD31-4B8C-83A1-F6EECF244321}">
                    <p14:modId xmlns:p14="http://schemas.microsoft.com/office/powerpoint/2010/main" val="2701125273"/>
                  </p:ext>
                </p:extLst>
              </p:nvPr>
            </p:nvGraphicFramePr>
            <p:xfrm>
              <a:off x="0" y="1738800"/>
              <a:ext cx="9990749" cy="2473325"/>
            </p:xfrm>
            <a:graphic>
              <a:graphicData uri="http://schemas.openxmlformats.org/drawingml/2006/table">
                <a:tbl>
                  <a:tblPr firstRow="1" bandRow="1">
                    <a:tableStyleId>{5C22544A-7EE6-4342-B048-85BDC9FD1C3A}</a:tableStyleId>
                  </a:tblPr>
                  <a:tblGrid>
                    <a:gridCol w="2088274">
                      <a:extLst>
                        <a:ext uri="{9D8B030D-6E8A-4147-A177-3AD203B41FA5}">
                          <a16:colId xmlns:a16="http://schemas.microsoft.com/office/drawing/2014/main" val="3730276331"/>
                        </a:ext>
                      </a:extLst>
                    </a:gridCol>
                    <a:gridCol w="1961357">
                      <a:extLst>
                        <a:ext uri="{9D8B030D-6E8A-4147-A177-3AD203B41FA5}">
                          <a16:colId xmlns:a16="http://schemas.microsoft.com/office/drawing/2014/main" val="678698692"/>
                        </a:ext>
                      </a:extLst>
                    </a:gridCol>
                    <a:gridCol w="2607874">
                      <a:extLst>
                        <a:ext uri="{9D8B030D-6E8A-4147-A177-3AD203B41FA5}">
                          <a16:colId xmlns:a16="http://schemas.microsoft.com/office/drawing/2014/main" val="2299635422"/>
                        </a:ext>
                      </a:extLst>
                    </a:gridCol>
                    <a:gridCol w="1666622">
                      <a:extLst>
                        <a:ext uri="{9D8B030D-6E8A-4147-A177-3AD203B41FA5}">
                          <a16:colId xmlns:a16="http://schemas.microsoft.com/office/drawing/2014/main" val="4094063766"/>
                        </a:ext>
                      </a:extLst>
                    </a:gridCol>
                    <a:gridCol w="1666622">
                      <a:extLst>
                        <a:ext uri="{9D8B030D-6E8A-4147-A177-3AD203B41FA5}">
                          <a16:colId xmlns:a16="http://schemas.microsoft.com/office/drawing/2014/main" val="469834873"/>
                        </a:ext>
                      </a:extLst>
                    </a:gridCol>
                  </a:tblGrid>
                  <a:tr h="365760">
                    <a:tc>
                      <a:txBody>
                        <a:bodyPr/>
                        <a:lstStyle/>
                        <a:p>
                          <a:pPr algn="ctr"/>
                          <a:r>
                            <a:rPr lang="en-US" dirty="0"/>
                            <a:t>Object</a:t>
                          </a:r>
                        </a:p>
                      </a:txBody>
                      <a:tcPr/>
                    </a:tc>
                    <a:tc>
                      <a:txBody>
                        <a:bodyPr/>
                        <a:lstStyle/>
                        <a:p>
                          <a:pPr algn="ctr"/>
                          <a:r>
                            <a:rPr lang="en-US" dirty="0"/>
                            <a:t>Area</a:t>
                          </a:r>
                        </a:p>
                      </a:txBody>
                      <a:tcPr/>
                    </a:tc>
                    <a:tc>
                      <a:txBody>
                        <a:bodyPr/>
                        <a:lstStyle/>
                        <a:p>
                          <a:pPr algn="ctr"/>
                          <a:r>
                            <a:rPr lang="en-US" dirty="0"/>
                            <a:t>Perimeter</a:t>
                          </a:r>
                        </a:p>
                      </a:txBody>
                      <a:tcPr/>
                    </a:tc>
                    <a:tc>
                      <a:txBody>
                        <a:bodyPr/>
                        <a:lstStyle/>
                        <a:p>
                          <a:pPr algn="ctr"/>
                          <a:r>
                            <a:rPr lang="en-US" dirty="0"/>
                            <a:t>A’</a:t>
                          </a:r>
                        </a:p>
                      </a:txBody>
                      <a:tcPr/>
                    </a:tc>
                    <a:tc>
                      <a:txBody>
                        <a:bodyPr/>
                        <a:lstStyle/>
                        <a:p>
                          <a:pPr algn="ctr"/>
                          <a:r>
                            <a:rPr lang="en-US" dirty="0"/>
                            <a:t>A’ / P</a:t>
                          </a:r>
                        </a:p>
                      </a:txBody>
                      <a:tcPr/>
                    </a:tc>
                    <a:extLst>
                      <a:ext uri="{0D108BD9-81ED-4DB2-BD59-A6C34878D82A}">
                        <a16:rowId xmlns:a16="http://schemas.microsoft.com/office/drawing/2014/main" val="275901331"/>
                      </a:ext>
                    </a:extLst>
                  </a:tr>
                  <a:tr h="666750">
                    <a:tc>
                      <a:txBody>
                        <a:bodyPr/>
                        <a:lstStyle/>
                        <a:p>
                          <a:pPr algn="ctr"/>
                          <a:r>
                            <a:rPr lang="en-US" dirty="0"/>
                            <a:t>Equilateral Triangle</a:t>
                          </a:r>
                        </a:p>
                      </a:txBody>
                      <a:tcPr anchor="ctr"/>
                    </a:tc>
                    <a:tc>
                      <a:txBody>
                        <a:bodyPr/>
                        <a:lstStyle/>
                        <a:p>
                          <a:endParaRPr lang="en-US"/>
                        </a:p>
                      </a:txBody>
                      <a:tcPr anchor="ctr">
                        <a:blipFill>
                          <a:blip r:embed="rId4"/>
                          <a:stretch>
                            <a:fillRect l="-106452" t="-58491" r="-303871" b="-222642"/>
                          </a:stretch>
                        </a:blipFill>
                      </a:tcPr>
                    </a:tc>
                    <a:tc>
                      <a:txBody>
                        <a:bodyPr/>
                        <a:lstStyle/>
                        <a:p>
                          <a:endParaRPr lang="en-US"/>
                        </a:p>
                      </a:txBody>
                      <a:tcPr anchor="ctr">
                        <a:blipFill>
                          <a:blip r:embed="rId4"/>
                          <a:stretch>
                            <a:fillRect l="-156098" t="-58491" r="-129756" b="-222642"/>
                          </a:stretch>
                        </a:blipFill>
                      </a:tcPr>
                    </a:tc>
                    <a:tc>
                      <a:txBody>
                        <a:bodyPr/>
                        <a:lstStyle/>
                        <a:p>
                          <a:endParaRPr lang="en-US"/>
                        </a:p>
                      </a:txBody>
                      <a:tcPr anchor="ctr">
                        <a:blipFill>
                          <a:blip r:embed="rId4"/>
                          <a:stretch>
                            <a:fillRect l="-397727" t="-58491" r="-101515" b="-222642"/>
                          </a:stretch>
                        </a:blipFill>
                      </a:tcPr>
                    </a:tc>
                    <a:tc>
                      <a:txBody>
                        <a:bodyPr/>
                        <a:lstStyle/>
                        <a:p>
                          <a:endParaRPr lang="en-US"/>
                        </a:p>
                      </a:txBody>
                      <a:tcPr anchor="ctr">
                        <a:blipFill>
                          <a:blip r:embed="rId4"/>
                          <a:stretch>
                            <a:fillRect l="-501527" t="-58491" r="-2290" b="-222642"/>
                          </a:stretch>
                        </a:blipFill>
                      </a:tcPr>
                    </a:tc>
                    <a:extLst>
                      <a:ext uri="{0D108BD9-81ED-4DB2-BD59-A6C34878D82A}">
                        <a16:rowId xmlns:a16="http://schemas.microsoft.com/office/drawing/2014/main" val="4205133545"/>
                      </a:ext>
                    </a:extLst>
                  </a:tr>
                  <a:tr h="666750">
                    <a:tc>
                      <a:txBody>
                        <a:bodyPr/>
                        <a:lstStyle/>
                        <a:p>
                          <a:endParaRPr lang="en-US"/>
                        </a:p>
                      </a:txBody>
                      <a:tcPr anchor="ctr">
                        <a:blipFill>
                          <a:blip r:embed="rId4"/>
                          <a:stretch>
                            <a:fillRect l="-610" t="-158491" r="-381707" b="-122642"/>
                          </a:stretch>
                        </a:blipFill>
                      </a:tcPr>
                    </a:tc>
                    <a:tc>
                      <a:txBody>
                        <a:bodyPr/>
                        <a:lstStyle/>
                        <a:p>
                          <a:endParaRPr lang="en-US"/>
                        </a:p>
                      </a:txBody>
                      <a:tcPr anchor="ctr">
                        <a:blipFill>
                          <a:blip r:embed="rId4"/>
                          <a:stretch>
                            <a:fillRect l="-106452" t="-158491" r="-303871" b="-122642"/>
                          </a:stretch>
                        </a:blipFill>
                      </a:tcPr>
                    </a:tc>
                    <a:tc>
                      <a:txBody>
                        <a:bodyPr/>
                        <a:lstStyle/>
                        <a:p>
                          <a:endParaRPr lang="en-US"/>
                        </a:p>
                      </a:txBody>
                      <a:tcPr anchor="ctr">
                        <a:blipFill>
                          <a:blip r:embed="rId4"/>
                          <a:stretch>
                            <a:fillRect l="-156098" t="-158491" r="-129756" b="-122642"/>
                          </a:stretch>
                        </a:blipFill>
                      </a:tcPr>
                    </a:tc>
                    <a:tc>
                      <a:txBody>
                        <a:bodyPr/>
                        <a:lstStyle/>
                        <a:p>
                          <a:endParaRPr lang="en-US"/>
                        </a:p>
                      </a:txBody>
                      <a:tcPr anchor="ctr">
                        <a:blipFill>
                          <a:blip r:embed="rId4"/>
                          <a:stretch>
                            <a:fillRect l="-397727" t="-158491" r="-101515" b="-122642"/>
                          </a:stretch>
                        </a:blipFill>
                      </a:tcPr>
                    </a:tc>
                    <a:tc>
                      <a:txBody>
                        <a:bodyPr/>
                        <a:lstStyle/>
                        <a:p>
                          <a:endParaRPr lang="en-US"/>
                        </a:p>
                      </a:txBody>
                      <a:tcPr anchor="ctr">
                        <a:blipFill>
                          <a:blip r:embed="rId4"/>
                          <a:stretch>
                            <a:fillRect l="-501527" t="-158491" r="-2290" b="-122642"/>
                          </a:stretch>
                        </a:blipFill>
                      </a:tcPr>
                    </a:tc>
                    <a:extLst>
                      <a:ext uri="{0D108BD9-81ED-4DB2-BD59-A6C34878D82A}">
                        <a16:rowId xmlns:a16="http://schemas.microsoft.com/office/drawing/2014/main" val="3991186439"/>
                      </a:ext>
                    </a:extLst>
                  </a:tr>
                  <a:tr h="774065">
                    <a:tc>
                      <a:txBody>
                        <a:bodyPr/>
                        <a:lstStyle/>
                        <a:p>
                          <a:endParaRPr lang="en-US"/>
                        </a:p>
                      </a:txBody>
                      <a:tcPr anchor="ctr">
                        <a:blipFill>
                          <a:blip r:embed="rId4"/>
                          <a:stretch>
                            <a:fillRect l="-610" t="-224590" r="-381707" b="-6557"/>
                          </a:stretch>
                        </a:blipFill>
                      </a:tcPr>
                    </a:tc>
                    <a:tc>
                      <a:txBody>
                        <a:bodyPr/>
                        <a:lstStyle/>
                        <a:p>
                          <a:endParaRPr lang="en-US"/>
                        </a:p>
                      </a:txBody>
                      <a:tcPr anchor="ctr">
                        <a:blipFill>
                          <a:blip r:embed="rId4"/>
                          <a:stretch>
                            <a:fillRect l="-106452" t="-224590" r="-303871" b="-6557"/>
                          </a:stretch>
                        </a:blipFill>
                      </a:tcPr>
                    </a:tc>
                    <a:tc>
                      <a:txBody>
                        <a:bodyPr/>
                        <a:lstStyle/>
                        <a:p>
                          <a:endParaRPr lang="en-US"/>
                        </a:p>
                      </a:txBody>
                      <a:tcPr anchor="ctr">
                        <a:blipFill>
                          <a:blip r:embed="rId4"/>
                          <a:stretch>
                            <a:fillRect l="-156098" t="-224590" r="-129756" b="-6557"/>
                          </a:stretch>
                        </a:blipFill>
                      </a:tcPr>
                    </a:tc>
                    <a:tc>
                      <a:txBody>
                        <a:bodyPr/>
                        <a:lstStyle/>
                        <a:p>
                          <a:endParaRPr lang="en-US"/>
                        </a:p>
                      </a:txBody>
                      <a:tcPr anchor="ctr">
                        <a:blipFill>
                          <a:blip r:embed="rId4"/>
                          <a:stretch>
                            <a:fillRect l="-397727" t="-224590" r="-101515" b="-6557"/>
                          </a:stretch>
                        </a:blipFill>
                      </a:tcPr>
                    </a:tc>
                    <a:tc>
                      <a:txBody>
                        <a:bodyPr/>
                        <a:lstStyle/>
                        <a:p>
                          <a:endParaRPr lang="en-US"/>
                        </a:p>
                      </a:txBody>
                      <a:tcPr anchor="ctr">
                        <a:blipFill>
                          <a:blip r:embed="rId4"/>
                          <a:stretch>
                            <a:fillRect l="-501527" t="-224590" r="-2290" b="-6557"/>
                          </a:stretch>
                        </a:blipFill>
                      </a:tcPr>
                    </a:tc>
                    <a:extLst>
                      <a:ext uri="{0D108BD9-81ED-4DB2-BD59-A6C34878D82A}">
                        <a16:rowId xmlns:a16="http://schemas.microsoft.com/office/drawing/2014/main" val="1005728541"/>
                      </a:ext>
                    </a:extLst>
                  </a:tr>
                </a:tbl>
              </a:graphicData>
            </a:graphic>
          </p:graphicFrame>
        </mc:Fallback>
      </mc:AlternateContent>
    </p:spTree>
    <p:extLst>
      <p:ext uri="{BB962C8B-B14F-4D97-AF65-F5344CB8AC3E}">
        <p14:creationId xmlns:p14="http://schemas.microsoft.com/office/powerpoint/2010/main" val="347496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9B46-82DE-1A62-60D5-C7EF5955045C}"/>
              </a:ext>
            </a:extLst>
          </p:cNvPr>
          <p:cNvSpPr>
            <a:spLocks noGrp="1"/>
          </p:cNvSpPr>
          <p:nvPr>
            <p:ph type="title"/>
          </p:nvPr>
        </p:nvSpPr>
        <p:spPr/>
        <p:txBody>
          <a:bodyPr/>
          <a:lstStyle/>
          <a:p>
            <a:r>
              <a:rPr lang="en-US" dirty="0"/>
              <a:t>JANE’s Analysis of Equilateral Triangles</a:t>
            </a:r>
          </a:p>
        </p:txBody>
      </p:sp>
      <p:pic>
        <p:nvPicPr>
          <p:cNvPr id="6" name="Picture 5">
            <a:extLst>
              <a:ext uri="{FF2B5EF4-FFF2-40B4-BE49-F238E27FC236}">
                <a16:creationId xmlns:a16="http://schemas.microsoft.com/office/drawing/2014/main" id="{1C6F9D42-F572-2CA7-3D69-5753F4D04C37}"/>
              </a:ext>
            </a:extLst>
          </p:cNvPr>
          <p:cNvPicPr>
            <a:picLocks noChangeAspect="1"/>
          </p:cNvPicPr>
          <p:nvPr/>
        </p:nvPicPr>
        <p:blipFill>
          <a:blip r:embed="rId3"/>
          <a:stretch>
            <a:fillRect/>
          </a:stretch>
        </p:blipFill>
        <p:spPr>
          <a:xfrm>
            <a:off x="9250763" y="0"/>
            <a:ext cx="2941237" cy="2941237"/>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1ED623D7-D773-7696-DDE2-A5B0277AD4B8}"/>
              </a:ext>
            </a:extLst>
          </p:cNvPr>
          <p:cNvPicPr>
            <a:picLocks noChangeAspect="1"/>
          </p:cNvPicPr>
          <p:nvPr/>
        </p:nvPicPr>
        <p:blipFill rotWithShape="1">
          <a:blip r:embed="rId4"/>
          <a:srcRect r="6022" b="53618"/>
          <a:stretch/>
        </p:blipFill>
        <p:spPr>
          <a:xfrm>
            <a:off x="930552" y="1337733"/>
            <a:ext cx="8156088" cy="5027246"/>
          </a:xfrm>
          <a:prstGeom prst="rect">
            <a:avLst/>
          </a:prstGeom>
        </p:spPr>
      </p:pic>
    </p:spTree>
    <p:extLst>
      <p:ext uri="{BB962C8B-B14F-4D97-AF65-F5344CB8AC3E}">
        <p14:creationId xmlns:p14="http://schemas.microsoft.com/office/powerpoint/2010/main" val="3595733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9B46-82DE-1A62-60D5-C7EF5955045C}"/>
              </a:ext>
            </a:extLst>
          </p:cNvPr>
          <p:cNvSpPr>
            <a:spLocks noGrp="1"/>
          </p:cNvSpPr>
          <p:nvPr>
            <p:ph type="title"/>
          </p:nvPr>
        </p:nvSpPr>
        <p:spPr/>
        <p:txBody>
          <a:bodyPr/>
          <a:lstStyle/>
          <a:p>
            <a:r>
              <a:rPr lang="en-US" dirty="0"/>
              <a:t>Jane’s Analysis of Equilateral Triangles</a:t>
            </a:r>
          </a:p>
        </p:txBody>
      </p:sp>
      <p:pic>
        <p:nvPicPr>
          <p:cNvPr id="6" name="Picture 5">
            <a:extLst>
              <a:ext uri="{FF2B5EF4-FFF2-40B4-BE49-F238E27FC236}">
                <a16:creationId xmlns:a16="http://schemas.microsoft.com/office/drawing/2014/main" id="{1C6F9D42-F572-2CA7-3D69-5753F4D04C37}"/>
              </a:ext>
            </a:extLst>
          </p:cNvPr>
          <p:cNvPicPr>
            <a:picLocks noChangeAspect="1"/>
          </p:cNvPicPr>
          <p:nvPr/>
        </p:nvPicPr>
        <p:blipFill>
          <a:blip r:embed="rId3"/>
          <a:stretch>
            <a:fillRect/>
          </a:stretch>
        </p:blipFill>
        <p:spPr>
          <a:xfrm>
            <a:off x="9250763" y="0"/>
            <a:ext cx="2941237" cy="2941237"/>
          </a:xfrm>
          <a:prstGeom prst="rect">
            <a:avLst/>
          </a:prstGeom>
        </p:spPr>
      </p:pic>
      <p:pic>
        <p:nvPicPr>
          <p:cNvPr id="4" name="Picture 3">
            <a:extLst>
              <a:ext uri="{FF2B5EF4-FFF2-40B4-BE49-F238E27FC236}">
                <a16:creationId xmlns:a16="http://schemas.microsoft.com/office/drawing/2014/main" id="{A6A2FF0C-DD38-BF0A-970D-CC36089DD091}"/>
              </a:ext>
            </a:extLst>
          </p:cNvPr>
          <p:cNvPicPr>
            <a:picLocks noChangeAspect="1"/>
          </p:cNvPicPr>
          <p:nvPr/>
        </p:nvPicPr>
        <p:blipFill rotWithShape="1">
          <a:blip r:embed="rId4"/>
          <a:srcRect t="40000" b="8889"/>
          <a:stretch/>
        </p:blipFill>
        <p:spPr>
          <a:xfrm>
            <a:off x="-1" y="1544832"/>
            <a:ext cx="9523347" cy="4855967"/>
          </a:xfrm>
          <a:prstGeom prst="rect">
            <a:avLst/>
          </a:prstGeom>
        </p:spPr>
      </p:pic>
    </p:spTree>
    <p:extLst>
      <p:ext uri="{BB962C8B-B14F-4D97-AF65-F5344CB8AC3E}">
        <p14:creationId xmlns:p14="http://schemas.microsoft.com/office/powerpoint/2010/main" val="3400391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The next Day While Teaching Calculus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4536831"/>
                <a:ext cx="10891156" cy="2059911"/>
              </a:xfrm>
            </p:spPr>
            <p:txBody>
              <a:bodyPr anchor="t">
                <a:normAutofit/>
              </a:bodyPr>
              <a:lstStyle/>
              <a:p>
                <a:pPr marL="1371600" indent="-1355725">
                  <a:lnSpc>
                    <a:spcPct val="90000"/>
                  </a:lnSpc>
                  <a:buNone/>
                </a:pPr>
                <a:r>
                  <a:rPr lang="en-US" sz="2000" dirty="0"/>
                  <a:t>SAM:	Wow! I’m impressed!! I guess that does it, you can always find a rescaling that makes the perimeter just the derivative of the area. I’m glad that’s over. Who would’ve guessed that the magic dimension for an equilateral triangle is a</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1" smtClean="0">
                        <a:latin typeface="Cambria Math" panose="02040503050406030204" pitchFamily="18" charset="0"/>
                      </a:rPr>
                      <m:t>/2</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3</m:t>
                        </m:r>
                      </m:e>
                    </m:rad>
                  </m:oMath>
                </a14:m>
                <a:r>
                  <a:rPr lang="en-US" sz="2000" dirty="0"/>
                  <a:t>. I need a break.</a:t>
                </a:r>
              </a:p>
              <a:p>
                <a:pPr marL="1371600" indent="-1355725">
                  <a:lnSpc>
                    <a:spcPct val="90000"/>
                  </a:lnSpc>
                  <a:buNone/>
                </a:pPr>
                <a:r>
                  <a:rPr lang="en-US" sz="2000" dirty="0"/>
                  <a:t>DYLAN:	Not so fast. I’ve seen enough surprises in this class to know that I need to be careful before making a statement with a word like “always” in it.</a:t>
                </a:r>
              </a:p>
              <a:p>
                <a:pPr marL="1371600" indent="-1355725">
                  <a:lnSpc>
                    <a:spcPct val="90000"/>
                  </a:lnSpc>
                  <a:buNone/>
                </a:pPr>
                <a:r>
                  <a:rPr lang="en-US" sz="2000" dirty="0"/>
                  <a:t>JANE:	I agree. Equilateral triangles, squares, cubes, circles, and spheres are pretty special.</a:t>
                </a:r>
              </a:p>
            </p:txBody>
          </p:sp>
        </mc:Choice>
        <mc:Fallback xmlns="">
          <p:sp>
            <p:nvSpPr>
              <p:cNvPr id="3" name="Content Placeholder 2">
                <a:extLst>
                  <a:ext uri="{FF2B5EF4-FFF2-40B4-BE49-F238E27FC236}">
                    <a16:creationId xmlns:a16="http://schemas.microsoft.com/office/drawing/2014/main" id="{71B6E8E9-BB47-480F-8B9D-5B9F844E7B81}"/>
                  </a:ext>
                </a:extLst>
              </p:cNvPr>
              <p:cNvSpPr>
                <a:spLocks noGrp="1" noRot="1" noChangeAspect="1" noMove="1" noResize="1" noEditPoints="1" noAdjustHandles="1" noChangeArrowheads="1" noChangeShapeType="1" noTextEdit="1"/>
              </p:cNvSpPr>
              <p:nvPr>
                <p:ph idx="1"/>
              </p:nvPr>
            </p:nvSpPr>
            <p:spPr>
              <a:xfrm>
                <a:off x="685801" y="4536831"/>
                <a:ext cx="10891156" cy="2059911"/>
              </a:xfrm>
              <a:blipFill>
                <a:blip r:embed="rId3"/>
                <a:stretch>
                  <a:fillRect l="-466" t="-3681" b="-3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2DD05631-14D9-4896-DB22-F2207E1119B8}"/>
                  </a:ext>
                </a:extLst>
              </p:cNvPr>
              <p:cNvGraphicFramePr>
                <a:graphicFrameLocks noGrp="1"/>
              </p:cNvGraphicFramePr>
              <p:nvPr>
                <p:extLst>
                  <p:ext uri="{D42A27DB-BD31-4B8C-83A1-F6EECF244321}">
                    <p14:modId xmlns:p14="http://schemas.microsoft.com/office/powerpoint/2010/main" val="3876567806"/>
                  </p:ext>
                </p:extLst>
              </p:nvPr>
            </p:nvGraphicFramePr>
            <p:xfrm>
              <a:off x="826477" y="1259457"/>
              <a:ext cx="9990749" cy="3140075"/>
            </p:xfrm>
            <a:graphic>
              <a:graphicData uri="http://schemas.openxmlformats.org/drawingml/2006/table">
                <a:tbl>
                  <a:tblPr firstRow="1" bandRow="1">
                    <a:tableStyleId>{5C22544A-7EE6-4342-B048-85BDC9FD1C3A}</a:tableStyleId>
                  </a:tblPr>
                  <a:tblGrid>
                    <a:gridCol w="2088274">
                      <a:extLst>
                        <a:ext uri="{9D8B030D-6E8A-4147-A177-3AD203B41FA5}">
                          <a16:colId xmlns:a16="http://schemas.microsoft.com/office/drawing/2014/main" val="3730276331"/>
                        </a:ext>
                      </a:extLst>
                    </a:gridCol>
                    <a:gridCol w="1961357">
                      <a:extLst>
                        <a:ext uri="{9D8B030D-6E8A-4147-A177-3AD203B41FA5}">
                          <a16:colId xmlns:a16="http://schemas.microsoft.com/office/drawing/2014/main" val="678698692"/>
                        </a:ext>
                      </a:extLst>
                    </a:gridCol>
                    <a:gridCol w="2607874">
                      <a:extLst>
                        <a:ext uri="{9D8B030D-6E8A-4147-A177-3AD203B41FA5}">
                          <a16:colId xmlns:a16="http://schemas.microsoft.com/office/drawing/2014/main" val="2299635422"/>
                        </a:ext>
                      </a:extLst>
                    </a:gridCol>
                    <a:gridCol w="1666622">
                      <a:extLst>
                        <a:ext uri="{9D8B030D-6E8A-4147-A177-3AD203B41FA5}">
                          <a16:colId xmlns:a16="http://schemas.microsoft.com/office/drawing/2014/main" val="4094063766"/>
                        </a:ext>
                      </a:extLst>
                    </a:gridCol>
                    <a:gridCol w="1666622">
                      <a:extLst>
                        <a:ext uri="{9D8B030D-6E8A-4147-A177-3AD203B41FA5}">
                          <a16:colId xmlns:a16="http://schemas.microsoft.com/office/drawing/2014/main" val="469834873"/>
                        </a:ext>
                      </a:extLst>
                    </a:gridCol>
                  </a:tblGrid>
                  <a:tr h="342780">
                    <a:tc>
                      <a:txBody>
                        <a:bodyPr/>
                        <a:lstStyle/>
                        <a:p>
                          <a:pPr algn="ctr"/>
                          <a:r>
                            <a:rPr lang="en-US" dirty="0"/>
                            <a:t>Object</a:t>
                          </a:r>
                        </a:p>
                      </a:txBody>
                      <a:tcPr/>
                    </a:tc>
                    <a:tc>
                      <a:txBody>
                        <a:bodyPr/>
                        <a:lstStyle/>
                        <a:p>
                          <a:pPr algn="ctr"/>
                          <a:r>
                            <a:rPr lang="en-US" dirty="0"/>
                            <a:t>Area</a:t>
                          </a:r>
                        </a:p>
                      </a:txBody>
                      <a:tcPr/>
                    </a:tc>
                    <a:tc>
                      <a:txBody>
                        <a:bodyPr/>
                        <a:lstStyle/>
                        <a:p>
                          <a:pPr algn="ctr"/>
                          <a:r>
                            <a:rPr lang="en-US" dirty="0"/>
                            <a:t>Perimeter</a:t>
                          </a:r>
                        </a:p>
                      </a:txBody>
                      <a:tcPr/>
                    </a:tc>
                    <a:tc>
                      <a:txBody>
                        <a:bodyPr/>
                        <a:lstStyle/>
                        <a:p>
                          <a:pPr algn="ctr"/>
                          <a:r>
                            <a:rPr lang="en-US" dirty="0"/>
                            <a:t>A’</a:t>
                          </a:r>
                        </a:p>
                      </a:txBody>
                      <a:tcPr/>
                    </a:tc>
                    <a:tc>
                      <a:txBody>
                        <a:bodyPr/>
                        <a:lstStyle/>
                        <a:p>
                          <a:pPr algn="ctr"/>
                          <a:r>
                            <a:rPr lang="en-US" dirty="0"/>
                            <a:t>A’ / P</a:t>
                          </a:r>
                        </a:p>
                      </a:txBody>
                      <a:tcPr/>
                    </a:tc>
                    <a:extLst>
                      <a:ext uri="{0D108BD9-81ED-4DB2-BD59-A6C34878D82A}">
                        <a16:rowId xmlns:a16="http://schemas.microsoft.com/office/drawing/2014/main" val="275901331"/>
                      </a:ext>
                    </a:extLst>
                  </a:tr>
                  <a:tr h="0">
                    <a:tc>
                      <a:txBody>
                        <a:bodyPr/>
                        <a:lstStyle/>
                        <a:p>
                          <a:pPr algn="ctr"/>
                          <a:r>
                            <a:rPr lang="en-US" dirty="0"/>
                            <a:t>Equilateral Triangle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=3</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f>
                                      <m:fPr>
                                        <m:ctrlPr>
                                          <a:rPr lang="en-US" b="0" i="1" smtClean="0">
                                            <a:solidFill>
                                              <a:srgbClr val="FF0000"/>
                                            </a:solidFill>
                                            <a:latin typeface="Cambria Math" panose="02040503050406030204" pitchFamily="18" charset="0"/>
                                          </a:rPr>
                                        </m:ctrlPr>
                                      </m:fPr>
                                      <m:num>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num>
                                      <m:den>
                                        <m:r>
                                          <a:rPr lang="en-US" b="0" i="1" smtClean="0">
                                            <a:solidFill>
                                              <a:srgbClr val="FF0000"/>
                                            </a:solidFill>
                                            <a:latin typeface="Cambria Math" panose="02040503050406030204" pitchFamily="18" charset="0"/>
                                          </a:rPr>
                                          <m:t>2</m:t>
                                        </m:r>
                                      </m:den>
                                    </m:f>
                                    <m:r>
                                      <a:rPr lang="en-US" b="0" i="1" smtClean="0">
                                        <a:solidFill>
                                          <a:srgbClr val="FF0000"/>
                                        </a:solidFill>
                                        <a:latin typeface="Cambria Math" panose="02040503050406030204" pitchFamily="18" charset="0"/>
                                      </a:rPr>
                                      <m:t>𝑠</m:t>
                                    </m:r>
                                  </m:e>
                                  <m:sup/>
                                </m:sSup>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4205133545"/>
                      </a:ext>
                    </a:extLst>
                  </a:tr>
                  <a:tr h="0">
                    <a:tc>
                      <a:txBody>
                        <a:bodyPr/>
                        <a:lstStyle/>
                        <a:p>
                          <a:pPr algn="ctr"/>
                          <a:r>
                            <a:rPr lang="en-US" dirty="0"/>
                            <a:t>Equilateral Triangle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/2</m:t>
                              </m:r>
                            </m:oMath>
                          </a14:m>
                          <a:r>
                            <a:rPr lang="en-US"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r>
                                      <a:rPr lang="en-US" b="0" i="1" smtClean="0">
                                        <a:latin typeface="Cambria Math" panose="02040503050406030204" pitchFamily="18" charset="0"/>
                                      </a:rPr>
                                      <m:t>(2</m:t>
                                    </m:r>
                                    <m:r>
                                      <a:rPr lang="en-US" b="0" i="1" smtClean="0">
                                        <a:latin typeface="Cambria Math" panose="02040503050406030204" pitchFamily="18" charset="0"/>
                                      </a:rPr>
                                      <m:t>𝑟</m:t>
                                    </m:r>
                                    <m:r>
                                      <a:rPr lang="en-US" b="0" i="1" smtClean="0">
                                        <a:latin typeface="Cambria Math" panose="02040503050406030204" pitchFamily="18" charset="0"/>
                                      </a:rPr>
                                      <m:t>)</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=3(2</m:t>
                                </m:r>
                                <m:r>
                                  <a:rPr lang="en-US" b="0" i="1" smtClean="0">
                                    <a:solidFill>
                                      <a:srgbClr val="FF0000"/>
                                    </a:solidFill>
                                    <a:latin typeface="Cambria Math" panose="02040503050406030204" pitchFamily="18" charset="0"/>
                                  </a:rPr>
                                  <m:t>𝑟</m:t>
                                </m:r>
                                <m:r>
                                  <a:rPr lang="en-US" b="0" i="1" smtClean="0">
                                    <a:solidFill>
                                      <a:srgbClr val="FF0000"/>
                                    </a:solidFill>
                                    <a:latin typeface="Cambria Math" panose="02040503050406030204" pitchFamily="18" charset="0"/>
                                  </a:rPr>
                                  <m:t>)</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2</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r>
                                      <a:rPr lang="en-US" b="0" i="1" smtClean="0">
                                        <a:solidFill>
                                          <a:srgbClr val="FF0000"/>
                                        </a:solidFill>
                                        <a:latin typeface="Cambria Math" panose="02040503050406030204" pitchFamily="18" charset="0"/>
                                      </a:rPr>
                                      <m:t>𝑠</m:t>
                                    </m:r>
                                  </m:e>
                                  <m:sup/>
                                </m:sSup>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3991186439"/>
                      </a:ext>
                    </a:extLst>
                  </a:tr>
                  <a:tr h="0">
                    <a:tc>
                      <a:txBody>
                        <a:bodyPr/>
                        <a:lstStyle/>
                        <a:p>
                          <a:pPr algn="ctr"/>
                          <a:r>
                            <a:rPr lang="en-US" dirty="0"/>
                            <a:t>Equilateral Triangle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𝑠</m:t>
                              </m:r>
                              <m:r>
                                <a:rPr lang="en-US" b="0" i="1" smtClean="0">
                                  <a:latin typeface="Cambria Math" panose="02040503050406030204" pitchFamily="18" charset="0"/>
                                </a:rPr>
                                <m:t>/2</m:t>
                              </m:r>
                            </m:oMath>
                          </a14:m>
                          <a:r>
                            <a:rPr lang="en-US"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e>
                                    </m:d>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=3</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2</m:t>
                                        </m:r>
                                      </m:num>
                                      <m:den>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r>
                                      <a:rPr lang="en-US" b="0" i="1" smtClean="0">
                                        <a:solidFill>
                                          <a:srgbClr val="FF0000"/>
                                        </a:solidFill>
                                        <a:latin typeface="Cambria Math" panose="02040503050406030204" pitchFamily="18" charset="0"/>
                                      </a:rPr>
                                      <m:t>𝑠</m:t>
                                    </m:r>
                                  </m:e>
                                  <m:sup/>
                                </m:sSup>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2</m:t>
                                    </m:r>
                                  </m:num>
                                  <m:den>
                                    <m:r>
                                      <a:rPr lang="en-US" b="0" i="1" smtClean="0">
                                        <a:solidFill>
                                          <a:srgbClr val="FF0000"/>
                                        </a:solidFill>
                                        <a:latin typeface="Cambria Math" panose="02040503050406030204" pitchFamily="18" charset="0"/>
                                      </a:rPr>
                                      <m:t>3</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1005728541"/>
                      </a:ext>
                    </a:extLst>
                  </a:tr>
                  <a:tr h="0">
                    <a:tc>
                      <a:txBody>
                        <a:bodyPr/>
                        <a:lstStyle/>
                        <a:p>
                          <a:pPr algn="ctr"/>
                          <a:r>
                            <a:rPr lang="en-US" dirty="0"/>
                            <a:t>Equilateral Triangle (a</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oMath>
                          </a14:m>
                          <a:r>
                            <a:rPr lang="en-US"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d>
                                      <m:dPr>
                                        <m:ctrlPr>
                                          <a:rPr lang="en-US" b="0" i="1" smtClean="0">
                                            <a:latin typeface="Cambria Math" panose="02040503050406030204" pitchFamily="18" charset="0"/>
                                          </a:rPr>
                                        </m:ctrlPr>
                                      </m:dPr>
                                      <m:e>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𝑎</m:t>
                                        </m:r>
                                      </m:e>
                                    </m:d>
                                    <m:r>
                                      <a:rPr lang="en-US" b="0" i="1" smtClean="0">
                                        <a:latin typeface="Cambria Math" panose="02040503050406030204" pitchFamily="18" charset="0"/>
                                      </a:rPr>
                                      <m:t> </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=3</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2</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𝑎</m:t>
                                    </m:r>
                                  </m:e>
                                </m:d>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=6</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𝑠</m:t>
                                </m:r>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B050"/>
                              </a:solidFill>
                            </a:rPr>
                            <a:t>1</a:t>
                          </a:r>
                        </a:p>
                      </a:txBody>
                      <a:tcPr anchor="ctr"/>
                    </a:tc>
                    <a:extLst>
                      <a:ext uri="{0D108BD9-81ED-4DB2-BD59-A6C34878D82A}">
                        <a16:rowId xmlns:a16="http://schemas.microsoft.com/office/drawing/2014/main" val="1831704046"/>
                      </a:ext>
                    </a:extLst>
                  </a:tr>
                </a:tbl>
              </a:graphicData>
            </a:graphic>
          </p:graphicFrame>
        </mc:Choice>
        <mc:Fallback xmlns="">
          <p:graphicFrame>
            <p:nvGraphicFramePr>
              <p:cNvPr id="6" name="Table 5">
                <a:extLst>
                  <a:ext uri="{FF2B5EF4-FFF2-40B4-BE49-F238E27FC236}">
                    <a16:creationId xmlns:a16="http://schemas.microsoft.com/office/drawing/2014/main" id="{2DD05631-14D9-4896-DB22-F2207E1119B8}"/>
                  </a:ext>
                </a:extLst>
              </p:cNvPr>
              <p:cNvGraphicFramePr>
                <a:graphicFrameLocks noGrp="1"/>
              </p:cNvGraphicFramePr>
              <p:nvPr>
                <p:extLst>
                  <p:ext uri="{D42A27DB-BD31-4B8C-83A1-F6EECF244321}">
                    <p14:modId xmlns:p14="http://schemas.microsoft.com/office/powerpoint/2010/main" val="3876567806"/>
                  </p:ext>
                </p:extLst>
              </p:nvPr>
            </p:nvGraphicFramePr>
            <p:xfrm>
              <a:off x="826477" y="1259457"/>
              <a:ext cx="9990749" cy="3140075"/>
            </p:xfrm>
            <a:graphic>
              <a:graphicData uri="http://schemas.openxmlformats.org/drawingml/2006/table">
                <a:tbl>
                  <a:tblPr firstRow="1" bandRow="1">
                    <a:tableStyleId>{5C22544A-7EE6-4342-B048-85BDC9FD1C3A}</a:tableStyleId>
                  </a:tblPr>
                  <a:tblGrid>
                    <a:gridCol w="2088274">
                      <a:extLst>
                        <a:ext uri="{9D8B030D-6E8A-4147-A177-3AD203B41FA5}">
                          <a16:colId xmlns:a16="http://schemas.microsoft.com/office/drawing/2014/main" val="3730276331"/>
                        </a:ext>
                      </a:extLst>
                    </a:gridCol>
                    <a:gridCol w="1961357">
                      <a:extLst>
                        <a:ext uri="{9D8B030D-6E8A-4147-A177-3AD203B41FA5}">
                          <a16:colId xmlns:a16="http://schemas.microsoft.com/office/drawing/2014/main" val="678698692"/>
                        </a:ext>
                      </a:extLst>
                    </a:gridCol>
                    <a:gridCol w="2607874">
                      <a:extLst>
                        <a:ext uri="{9D8B030D-6E8A-4147-A177-3AD203B41FA5}">
                          <a16:colId xmlns:a16="http://schemas.microsoft.com/office/drawing/2014/main" val="2299635422"/>
                        </a:ext>
                      </a:extLst>
                    </a:gridCol>
                    <a:gridCol w="1666622">
                      <a:extLst>
                        <a:ext uri="{9D8B030D-6E8A-4147-A177-3AD203B41FA5}">
                          <a16:colId xmlns:a16="http://schemas.microsoft.com/office/drawing/2014/main" val="4094063766"/>
                        </a:ext>
                      </a:extLst>
                    </a:gridCol>
                    <a:gridCol w="1666622">
                      <a:extLst>
                        <a:ext uri="{9D8B030D-6E8A-4147-A177-3AD203B41FA5}">
                          <a16:colId xmlns:a16="http://schemas.microsoft.com/office/drawing/2014/main" val="469834873"/>
                        </a:ext>
                      </a:extLst>
                    </a:gridCol>
                  </a:tblGrid>
                  <a:tr h="365760">
                    <a:tc>
                      <a:txBody>
                        <a:bodyPr/>
                        <a:lstStyle/>
                        <a:p>
                          <a:pPr algn="ctr"/>
                          <a:r>
                            <a:rPr lang="en-US" dirty="0"/>
                            <a:t>Object</a:t>
                          </a:r>
                        </a:p>
                      </a:txBody>
                      <a:tcPr/>
                    </a:tc>
                    <a:tc>
                      <a:txBody>
                        <a:bodyPr/>
                        <a:lstStyle/>
                        <a:p>
                          <a:pPr algn="ctr"/>
                          <a:r>
                            <a:rPr lang="en-US" dirty="0"/>
                            <a:t>Area</a:t>
                          </a:r>
                        </a:p>
                      </a:txBody>
                      <a:tcPr/>
                    </a:tc>
                    <a:tc>
                      <a:txBody>
                        <a:bodyPr/>
                        <a:lstStyle/>
                        <a:p>
                          <a:pPr algn="ctr"/>
                          <a:r>
                            <a:rPr lang="en-US" dirty="0"/>
                            <a:t>Perimeter</a:t>
                          </a:r>
                        </a:p>
                      </a:txBody>
                      <a:tcPr/>
                    </a:tc>
                    <a:tc>
                      <a:txBody>
                        <a:bodyPr/>
                        <a:lstStyle/>
                        <a:p>
                          <a:pPr algn="ctr"/>
                          <a:r>
                            <a:rPr lang="en-US" dirty="0"/>
                            <a:t>A’</a:t>
                          </a:r>
                        </a:p>
                      </a:txBody>
                      <a:tcPr/>
                    </a:tc>
                    <a:tc>
                      <a:txBody>
                        <a:bodyPr/>
                        <a:lstStyle/>
                        <a:p>
                          <a:pPr algn="ctr"/>
                          <a:r>
                            <a:rPr lang="en-US" dirty="0"/>
                            <a:t>A’ / P</a:t>
                          </a:r>
                        </a:p>
                      </a:txBody>
                      <a:tcPr/>
                    </a:tc>
                    <a:extLst>
                      <a:ext uri="{0D108BD9-81ED-4DB2-BD59-A6C34878D82A}">
                        <a16:rowId xmlns:a16="http://schemas.microsoft.com/office/drawing/2014/main" val="275901331"/>
                      </a:ext>
                    </a:extLst>
                  </a:tr>
                  <a:tr h="666750">
                    <a:tc>
                      <a:txBody>
                        <a:bodyPr/>
                        <a:lstStyle/>
                        <a:p>
                          <a:pPr algn="ctr"/>
                          <a:r>
                            <a:rPr lang="en-US" dirty="0"/>
                            <a:t>Equilateral Triangle</a:t>
                          </a:r>
                        </a:p>
                      </a:txBody>
                      <a:tcPr anchor="ctr"/>
                    </a:tc>
                    <a:tc>
                      <a:txBody>
                        <a:bodyPr/>
                        <a:lstStyle/>
                        <a:p>
                          <a:endParaRPr lang="en-US"/>
                        </a:p>
                      </a:txBody>
                      <a:tcPr anchor="ctr">
                        <a:blipFill>
                          <a:blip r:embed="rId4"/>
                          <a:stretch>
                            <a:fillRect l="-106452" t="-60377" r="-303226" b="-328302"/>
                          </a:stretch>
                        </a:blipFill>
                      </a:tcPr>
                    </a:tc>
                    <a:tc>
                      <a:txBody>
                        <a:bodyPr/>
                        <a:lstStyle/>
                        <a:p>
                          <a:endParaRPr lang="en-US"/>
                        </a:p>
                      </a:txBody>
                      <a:tcPr anchor="ctr">
                        <a:blipFill>
                          <a:blip r:embed="rId4"/>
                          <a:stretch>
                            <a:fillRect l="-156098" t="-60377" r="-129268" b="-328302"/>
                          </a:stretch>
                        </a:blipFill>
                      </a:tcPr>
                    </a:tc>
                    <a:tc>
                      <a:txBody>
                        <a:bodyPr/>
                        <a:lstStyle/>
                        <a:p>
                          <a:endParaRPr lang="en-US"/>
                        </a:p>
                      </a:txBody>
                      <a:tcPr anchor="ctr">
                        <a:blipFill>
                          <a:blip r:embed="rId4"/>
                          <a:stretch>
                            <a:fillRect l="-397727" t="-60377" r="-100758" b="-328302"/>
                          </a:stretch>
                        </a:blipFill>
                      </a:tcPr>
                    </a:tc>
                    <a:tc>
                      <a:txBody>
                        <a:bodyPr/>
                        <a:lstStyle/>
                        <a:p>
                          <a:endParaRPr lang="en-US"/>
                        </a:p>
                      </a:txBody>
                      <a:tcPr anchor="ctr">
                        <a:blipFill>
                          <a:blip r:embed="rId4"/>
                          <a:stretch>
                            <a:fillRect l="-501527" t="-60377" r="-1527" b="-328302"/>
                          </a:stretch>
                        </a:blipFill>
                      </a:tcPr>
                    </a:tc>
                    <a:extLst>
                      <a:ext uri="{0D108BD9-81ED-4DB2-BD59-A6C34878D82A}">
                        <a16:rowId xmlns:a16="http://schemas.microsoft.com/office/drawing/2014/main" val="4205133545"/>
                      </a:ext>
                    </a:extLst>
                  </a:tr>
                  <a:tr h="666750">
                    <a:tc>
                      <a:txBody>
                        <a:bodyPr/>
                        <a:lstStyle/>
                        <a:p>
                          <a:endParaRPr lang="en-US"/>
                        </a:p>
                      </a:txBody>
                      <a:tcPr anchor="ctr">
                        <a:blipFill>
                          <a:blip r:embed="rId4"/>
                          <a:stretch>
                            <a:fillRect l="-610" t="-163462" r="-381098" b="-234615"/>
                          </a:stretch>
                        </a:blipFill>
                      </a:tcPr>
                    </a:tc>
                    <a:tc>
                      <a:txBody>
                        <a:bodyPr/>
                        <a:lstStyle/>
                        <a:p>
                          <a:endParaRPr lang="en-US"/>
                        </a:p>
                      </a:txBody>
                      <a:tcPr anchor="ctr">
                        <a:blipFill>
                          <a:blip r:embed="rId4"/>
                          <a:stretch>
                            <a:fillRect l="-106452" t="-163462" r="-303226" b="-234615"/>
                          </a:stretch>
                        </a:blipFill>
                      </a:tcPr>
                    </a:tc>
                    <a:tc>
                      <a:txBody>
                        <a:bodyPr/>
                        <a:lstStyle/>
                        <a:p>
                          <a:endParaRPr lang="en-US"/>
                        </a:p>
                      </a:txBody>
                      <a:tcPr anchor="ctr">
                        <a:blipFill>
                          <a:blip r:embed="rId4"/>
                          <a:stretch>
                            <a:fillRect l="-156098" t="-163462" r="-129268" b="-234615"/>
                          </a:stretch>
                        </a:blipFill>
                      </a:tcPr>
                    </a:tc>
                    <a:tc>
                      <a:txBody>
                        <a:bodyPr/>
                        <a:lstStyle/>
                        <a:p>
                          <a:endParaRPr lang="en-US"/>
                        </a:p>
                      </a:txBody>
                      <a:tcPr anchor="ctr">
                        <a:blipFill>
                          <a:blip r:embed="rId4"/>
                          <a:stretch>
                            <a:fillRect l="-397727" t="-163462" r="-100758" b="-234615"/>
                          </a:stretch>
                        </a:blipFill>
                      </a:tcPr>
                    </a:tc>
                    <a:tc>
                      <a:txBody>
                        <a:bodyPr/>
                        <a:lstStyle/>
                        <a:p>
                          <a:endParaRPr lang="en-US"/>
                        </a:p>
                      </a:txBody>
                      <a:tcPr anchor="ctr">
                        <a:blipFill>
                          <a:blip r:embed="rId4"/>
                          <a:stretch>
                            <a:fillRect l="-501527" t="-163462" r="-1527" b="-234615"/>
                          </a:stretch>
                        </a:blipFill>
                      </a:tcPr>
                    </a:tc>
                    <a:extLst>
                      <a:ext uri="{0D108BD9-81ED-4DB2-BD59-A6C34878D82A}">
                        <a16:rowId xmlns:a16="http://schemas.microsoft.com/office/drawing/2014/main" val="3991186439"/>
                      </a:ext>
                    </a:extLst>
                  </a:tr>
                  <a:tr h="774065">
                    <a:tc>
                      <a:txBody>
                        <a:bodyPr/>
                        <a:lstStyle/>
                        <a:p>
                          <a:endParaRPr lang="en-US"/>
                        </a:p>
                      </a:txBody>
                      <a:tcPr anchor="ctr">
                        <a:blipFill>
                          <a:blip r:embed="rId4"/>
                          <a:stretch>
                            <a:fillRect l="-610" t="-224590" r="-381098" b="-100000"/>
                          </a:stretch>
                        </a:blipFill>
                      </a:tcPr>
                    </a:tc>
                    <a:tc>
                      <a:txBody>
                        <a:bodyPr/>
                        <a:lstStyle/>
                        <a:p>
                          <a:endParaRPr lang="en-US"/>
                        </a:p>
                      </a:txBody>
                      <a:tcPr anchor="ctr">
                        <a:blipFill>
                          <a:blip r:embed="rId4"/>
                          <a:stretch>
                            <a:fillRect l="-106452" t="-224590" r="-303226" b="-100000"/>
                          </a:stretch>
                        </a:blipFill>
                      </a:tcPr>
                    </a:tc>
                    <a:tc>
                      <a:txBody>
                        <a:bodyPr/>
                        <a:lstStyle/>
                        <a:p>
                          <a:endParaRPr lang="en-US"/>
                        </a:p>
                      </a:txBody>
                      <a:tcPr anchor="ctr">
                        <a:blipFill>
                          <a:blip r:embed="rId4"/>
                          <a:stretch>
                            <a:fillRect l="-156098" t="-224590" r="-129268" b="-100000"/>
                          </a:stretch>
                        </a:blipFill>
                      </a:tcPr>
                    </a:tc>
                    <a:tc>
                      <a:txBody>
                        <a:bodyPr/>
                        <a:lstStyle/>
                        <a:p>
                          <a:endParaRPr lang="en-US"/>
                        </a:p>
                      </a:txBody>
                      <a:tcPr anchor="ctr">
                        <a:blipFill>
                          <a:blip r:embed="rId4"/>
                          <a:stretch>
                            <a:fillRect l="-397727" t="-224590" r="-100758" b="-100000"/>
                          </a:stretch>
                        </a:blipFill>
                      </a:tcPr>
                    </a:tc>
                    <a:tc>
                      <a:txBody>
                        <a:bodyPr/>
                        <a:lstStyle/>
                        <a:p>
                          <a:endParaRPr lang="en-US"/>
                        </a:p>
                      </a:txBody>
                      <a:tcPr anchor="ctr">
                        <a:blipFill>
                          <a:blip r:embed="rId4"/>
                          <a:stretch>
                            <a:fillRect l="-501527" t="-224590" r="-1527" b="-100000"/>
                          </a:stretch>
                        </a:blipFill>
                      </a:tcPr>
                    </a:tc>
                    <a:extLst>
                      <a:ext uri="{0D108BD9-81ED-4DB2-BD59-A6C34878D82A}">
                        <a16:rowId xmlns:a16="http://schemas.microsoft.com/office/drawing/2014/main" val="1005728541"/>
                      </a:ext>
                    </a:extLst>
                  </a:tr>
                  <a:tr h="666750">
                    <a:tc>
                      <a:txBody>
                        <a:bodyPr/>
                        <a:lstStyle/>
                        <a:p>
                          <a:endParaRPr lang="en-US"/>
                        </a:p>
                      </a:txBody>
                      <a:tcPr anchor="ctr">
                        <a:blipFill>
                          <a:blip r:embed="rId4"/>
                          <a:stretch>
                            <a:fillRect l="-610" t="-373585" r="-381098" b="-15094"/>
                          </a:stretch>
                        </a:blipFill>
                      </a:tcPr>
                    </a:tc>
                    <a:tc>
                      <a:txBody>
                        <a:bodyPr/>
                        <a:lstStyle/>
                        <a:p>
                          <a:endParaRPr lang="en-US"/>
                        </a:p>
                      </a:txBody>
                      <a:tcPr anchor="ctr">
                        <a:blipFill>
                          <a:blip r:embed="rId4"/>
                          <a:stretch>
                            <a:fillRect l="-106452" t="-373585" r="-303226" b="-15094"/>
                          </a:stretch>
                        </a:blipFill>
                      </a:tcPr>
                    </a:tc>
                    <a:tc>
                      <a:txBody>
                        <a:bodyPr/>
                        <a:lstStyle/>
                        <a:p>
                          <a:endParaRPr lang="en-US"/>
                        </a:p>
                      </a:txBody>
                      <a:tcPr anchor="ctr">
                        <a:blipFill>
                          <a:blip r:embed="rId4"/>
                          <a:stretch>
                            <a:fillRect l="-156098" t="-373585" r="-129268" b="-15094"/>
                          </a:stretch>
                        </a:blipFill>
                      </a:tcPr>
                    </a:tc>
                    <a:tc>
                      <a:txBody>
                        <a:bodyPr/>
                        <a:lstStyle/>
                        <a:p>
                          <a:endParaRPr lang="en-US"/>
                        </a:p>
                      </a:txBody>
                      <a:tcPr anchor="ctr">
                        <a:blipFill>
                          <a:blip r:embed="rId4"/>
                          <a:stretch>
                            <a:fillRect l="-397727" t="-373585" r="-100758" b="-15094"/>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B050"/>
                              </a:solidFill>
                            </a:rPr>
                            <a:t>1</a:t>
                          </a:r>
                        </a:p>
                      </a:txBody>
                      <a:tcPr anchor="ctr"/>
                    </a:tc>
                    <a:extLst>
                      <a:ext uri="{0D108BD9-81ED-4DB2-BD59-A6C34878D82A}">
                        <a16:rowId xmlns:a16="http://schemas.microsoft.com/office/drawing/2014/main" val="1831704046"/>
                      </a:ext>
                    </a:extLst>
                  </a:tr>
                </a:tbl>
              </a:graphicData>
            </a:graphic>
          </p:graphicFrame>
        </mc:Fallback>
      </mc:AlternateContent>
    </p:spTree>
    <p:extLst>
      <p:ext uri="{BB962C8B-B14F-4D97-AF65-F5344CB8AC3E}">
        <p14:creationId xmlns:p14="http://schemas.microsoft.com/office/powerpoint/2010/main" val="421295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9DE8D-21DB-B947-FA7B-C2995ED9C05A}"/>
              </a:ext>
            </a:extLst>
          </p:cNvPr>
          <p:cNvPicPr>
            <a:picLocks noChangeAspect="1"/>
          </p:cNvPicPr>
          <p:nvPr/>
        </p:nvPicPr>
        <p:blipFill>
          <a:blip r:embed="rId2"/>
          <a:stretch>
            <a:fillRect/>
          </a:stretch>
        </p:blipFill>
        <p:spPr>
          <a:xfrm>
            <a:off x="959466" y="2065865"/>
            <a:ext cx="3238415" cy="3238415"/>
          </a:xfrm>
          <a:prstGeom prst="rect">
            <a:avLst/>
          </a:prstGeom>
        </p:spPr>
      </p:pic>
      <p:sp>
        <p:nvSpPr>
          <p:cNvPr id="2" name="Title 1">
            <a:extLst>
              <a:ext uri="{FF2B5EF4-FFF2-40B4-BE49-F238E27FC236}">
                <a16:creationId xmlns:a16="http://schemas.microsoft.com/office/drawing/2014/main" id="{DB35DCED-CCA9-3571-6E1A-1B9A559CAF75}"/>
              </a:ext>
            </a:extLst>
          </p:cNvPr>
          <p:cNvSpPr>
            <a:spLocks noGrp="1"/>
          </p:cNvSpPr>
          <p:nvPr>
            <p:ph type="title"/>
          </p:nvPr>
        </p:nvSpPr>
        <p:spPr/>
        <p:txBody>
          <a:bodyPr>
            <a:normAutofit/>
          </a:bodyPr>
          <a:lstStyle/>
          <a:p>
            <a:r>
              <a:rPr lang="en-US" sz="3200" dirty="0"/>
              <a:t>I thought this Talk was about “Visualizations”?</a:t>
            </a:r>
          </a:p>
        </p:txBody>
      </p:sp>
      <p:pic>
        <p:nvPicPr>
          <p:cNvPr id="7" name="Picture 6">
            <a:extLst>
              <a:ext uri="{FF2B5EF4-FFF2-40B4-BE49-F238E27FC236}">
                <a16:creationId xmlns:a16="http://schemas.microsoft.com/office/drawing/2014/main" id="{AB4C59D6-9480-DAA3-C662-28E297EE1BCD}"/>
              </a:ext>
            </a:extLst>
          </p:cNvPr>
          <p:cNvPicPr>
            <a:picLocks noChangeAspect="1"/>
          </p:cNvPicPr>
          <p:nvPr/>
        </p:nvPicPr>
        <p:blipFill>
          <a:blip r:embed="rId3"/>
          <a:stretch>
            <a:fillRect/>
          </a:stretch>
        </p:blipFill>
        <p:spPr>
          <a:xfrm>
            <a:off x="4420362" y="2065864"/>
            <a:ext cx="3238415" cy="3238415"/>
          </a:xfrm>
          <a:prstGeom prst="rect">
            <a:avLst/>
          </a:prstGeom>
        </p:spPr>
      </p:pic>
      <p:pic>
        <p:nvPicPr>
          <p:cNvPr id="8" name="Picture 7">
            <a:extLst>
              <a:ext uri="{FF2B5EF4-FFF2-40B4-BE49-F238E27FC236}">
                <a16:creationId xmlns:a16="http://schemas.microsoft.com/office/drawing/2014/main" id="{59B11952-A334-CA36-DC68-FFBE558803F3}"/>
              </a:ext>
            </a:extLst>
          </p:cNvPr>
          <p:cNvPicPr>
            <a:picLocks noChangeAspect="1"/>
          </p:cNvPicPr>
          <p:nvPr/>
        </p:nvPicPr>
        <p:blipFill>
          <a:blip r:embed="rId4"/>
          <a:stretch>
            <a:fillRect/>
          </a:stretch>
        </p:blipFill>
        <p:spPr>
          <a:xfrm>
            <a:off x="7863840" y="2065865"/>
            <a:ext cx="3238415" cy="3238415"/>
          </a:xfrm>
          <a:prstGeom prst="rect">
            <a:avLst/>
          </a:prstGeom>
        </p:spPr>
      </p:pic>
    </p:spTree>
    <p:extLst>
      <p:ext uri="{BB962C8B-B14F-4D97-AF65-F5344CB8AC3E}">
        <p14:creationId xmlns:p14="http://schemas.microsoft.com/office/powerpoint/2010/main" val="28264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D28B-4986-CD1C-8A29-B5BA7C445546}"/>
              </a:ext>
            </a:extLst>
          </p:cNvPr>
          <p:cNvSpPr>
            <a:spLocks noGrp="1"/>
          </p:cNvSpPr>
          <p:nvPr>
            <p:ph type="title"/>
          </p:nvPr>
        </p:nvSpPr>
        <p:spPr>
          <a:xfrm>
            <a:off x="714737" y="-35764"/>
            <a:ext cx="10131425" cy="1456267"/>
          </a:xfrm>
        </p:spPr>
        <p:txBody>
          <a:bodyPr/>
          <a:lstStyle/>
          <a:p>
            <a:r>
              <a:rPr lang="en-US" dirty="0"/>
              <a:t>And also for Platonic solids in 3 dimensions</a:t>
            </a:r>
          </a:p>
        </p:txBody>
      </p:sp>
      <p:pic>
        <p:nvPicPr>
          <p:cNvPr id="15" name="Content Placeholder 14" descr="A picture containing shape&#10;&#10;Description automatically generated">
            <a:extLst>
              <a:ext uri="{FF2B5EF4-FFF2-40B4-BE49-F238E27FC236}">
                <a16:creationId xmlns:a16="http://schemas.microsoft.com/office/drawing/2014/main" id="{3A8626D5-29D7-C2CA-62EF-1E387525F4D2}"/>
              </a:ext>
            </a:extLst>
          </p:cNvPr>
          <p:cNvPicPr>
            <a:picLocks noGrp="1" noChangeAspect="1"/>
          </p:cNvPicPr>
          <p:nvPr>
            <p:ph idx="1"/>
          </p:nvPr>
        </p:nvPicPr>
        <p:blipFill>
          <a:blip r:embed="rId2"/>
          <a:stretch>
            <a:fillRect/>
          </a:stretch>
        </p:blipFill>
        <p:spPr>
          <a:xfrm>
            <a:off x="1345838" y="1134862"/>
            <a:ext cx="2514600" cy="2514600"/>
          </a:xfrm>
        </p:spPr>
      </p:pic>
      <p:pic>
        <p:nvPicPr>
          <p:cNvPr id="19" name="Picture 18" descr="A picture containing shape&#10;&#10;Description automatically generated">
            <a:extLst>
              <a:ext uri="{FF2B5EF4-FFF2-40B4-BE49-F238E27FC236}">
                <a16:creationId xmlns:a16="http://schemas.microsoft.com/office/drawing/2014/main" id="{F8254746-7FE4-7E5F-FAB2-FC4EF98F8E95}"/>
              </a:ext>
            </a:extLst>
          </p:cNvPr>
          <p:cNvPicPr>
            <a:picLocks noChangeAspect="1"/>
          </p:cNvPicPr>
          <p:nvPr/>
        </p:nvPicPr>
        <p:blipFill>
          <a:blip r:embed="rId3"/>
          <a:stretch>
            <a:fillRect/>
          </a:stretch>
        </p:blipFill>
        <p:spPr>
          <a:xfrm>
            <a:off x="7687401" y="1095535"/>
            <a:ext cx="2514600" cy="2514600"/>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AD7B0708-E647-DF05-0C8C-079B3ECEEEE3}"/>
              </a:ext>
            </a:extLst>
          </p:cNvPr>
          <p:cNvPicPr>
            <a:picLocks noChangeAspect="1"/>
          </p:cNvPicPr>
          <p:nvPr/>
        </p:nvPicPr>
        <p:blipFill>
          <a:blip r:embed="rId4"/>
          <a:stretch>
            <a:fillRect/>
          </a:stretch>
        </p:blipFill>
        <p:spPr>
          <a:xfrm>
            <a:off x="2829650" y="3938178"/>
            <a:ext cx="2514600" cy="2514600"/>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171CE77F-6417-9198-3844-CC4783F887B7}"/>
              </a:ext>
            </a:extLst>
          </p:cNvPr>
          <p:cNvPicPr>
            <a:picLocks noChangeAspect="1"/>
          </p:cNvPicPr>
          <p:nvPr/>
        </p:nvPicPr>
        <p:blipFill>
          <a:blip r:embed="rId5"/>
          <a:stretch>
            <a:fillRect/>
          </a:stretch>
        </p:blipFill>
        <p:spPr>
          <a:xfrm>
            <a:off x="6096000" y="3938178"/>
            <a:ext cx="2514600" cy="2514600"/>
          </a:xfrm>
          <a:prstGeom prst="rect">
            <a:avLst/>
          </a:prstGeom>
        </p:spPr>
      </p:pic>
      <p:pic>
        <p:nvPicPr>
          <p:cNvPr id="26" name="Picture 25" descr="A picture containing background pattern&#10;&#10;Description automatically generated">
            <a:extLst>
              <a:ext uri="{FF2B5EF4-FFF2-40B4-BE49-F238E27FC236}">
                <a16:creationId xmlns:a16="http://schemas.microsoft.com/office/drawing/2014/main" id="{9A7F2581-D193-3B88-CBAF-44A27C134C80}"/>
              </a:ext>
            </a:extLst>
          </p:cNvPr>
          <p:cNvPicPr>
            <a:picLocks noChangeAspect="1"/>
          </p:cNvPicPr>
          <p:nvPr/>
        </p:nvPicPr>
        <p:blipFill>
          <a:blip r:embed="rId6"/>
          <a:stretch>
            <a:fillRect/>
          </a:stretch>
        </p:blipFill>
        <p:spPr>
          <a:xfrm>
            <a:off x="4504601" y="1134861"/>
            <a:ext cx="2514600" cy="2514600"/>
          </a:xfrm>
          <a:prstGeom prst="rect">
            <a:avLst/>
          </a:prstGeom>
        </p:spPr>
      </p:pic>
    </p:spTree>
    <p:extLst>
      <p:ext uri="{BB962C8B-B14F-4D97-AF65-F5344CB8AC3E}">
        <p14:creationId xmlns:p14="http://schemas.microsoft.com/office/powerpoint/2010/main" val="2905413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BEAD-7402-C1D2-CB5A-3CA20D4A570A}"/>
              </a:ext>
            </a:extLst>
          </p:cNvPr>
          <p:cNvSpPr>
            <a:spLocks noGrp="1"/>
          </p:cNvSpPr>
          <p:nvPr>
            <p:ph type="title"/>
          </p:nvPr>
        </p:nvSpPr>
        <p:spPr/>
        <p:txBody>
          <a:bodyPr/>
          <a:lstStyle/>
          <a:p>
            <a:r>
              <a:rPr lang="en-US" dirty="0"/>
              <a:t>General case for regular polygons/</a:t>
            </a:r>
            <a:r>
              <a:rPr lang="en-US" dirty="0" err="1"/>
              <a:t>polyhedra</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EEDCC2-9385-8B8D-01AC-CF06DD148757}"/>
                  </a:ext>
                </a:extLst>
              </p:cNvPr>
              <p:cNvSpPr>
                <a:spLocks noGrp="1"/>
              </p:cNvSpPr>
              <p:nvPr>
                <p:ph idx="1"/>
              </p:nvPr>
            </p:nvSpPr>
            <p:spPr>
              <a:xfrm>
                <a:off x="685801" y="2021580"/>
                <a:ext cx="10131425" cy="3649133"/>
              </a:xfrm>
            </p:spPr>
            <p:txBody>
              <a:bodyPr>
                <a:normAutofit/>
              </a:bodyPr>
              <a:lstStyle/>
              <a:p>
                <a:r>
                  <a:rPr lang="en-US" sz="2400" dirty="0"/>
                  <a:t>For regular polygon (</a:t>
                </a:r>
                <a:r>
                  <a:rPr lang="en-US" sz="2400" i="1" dirty="0"/>
                  <a:t>d=2</a:t>
                </a:r>
                <a:r>
                  <a:rPr lang="en-US" sz="2400" dirty="0"/>
                  <a:t>) or polyhedron (</a:t>
                </a:r>
                <a:r>
                  <a:rPr lang="en-US" sz="2400" i="1" dirty="0"/>
                  <a:t>d=3</a:t>
                </a:r>
                <a:r>
                  <a:rPr lang="en-US" sz="2400" dirty="0"/>
                  <a:t>), all edges (faces) are congruent.</a:t>
                </a:r>
              </a:p>
              <a:p>
                <a:r>
                  <a:rPr lang="en-US" sz="2400" dirty="0"/>
                  <a:t>Also consider circles (</a:t>
                </a:r>
                <a:r>
                  <a:rPr lang="en-US" sz="2400" i="1" dirty="0"/>
                  <a:t>d=2</a:t>
                </a:r>
                <a:r>
                  <a:rPr lang="en-US" sz="2400" dirty="0"/>
                  <a:t>), spheres (</a:t>
                </a:r>
                <a:r>
                  <a:rPr lang="en-US" sz="2400" i="1" dirty="0"/>
                  <a:t>d=3</a:t>
                </a:r>
                <a:r>
                  <a:rPr lang="en-US" sz="2400" dirty="0"/>
                  <a:t>), and hyperspheres (</a:t>
                </a:r>
                <a:r>
                  <a:rPr lang="en-US" sz="2400" i="1" dirty="0"/>
                  <a:t>d&gt;3</a:t>
                </a:r>
                <a:r>
                  <a:rPr lang="en-US" sz="2400" dirty="0"/>
                  <a:t>).</a:t>
                </a:r>
              </a:p>
              <a:p>
                <a:r>
                  <a:rPr lang="en-US" sz="2400" dirty="0"/>
                  <a:t>In these cases:</a:t>
                </a:r>
              </a:p>
              <a:p>
                <a:pPr lvl="1"/>
                <a:r>
                  <a:rPr lang="en-US" sz="2400" dirty="0"/>
                  <a:t>area/volume/content: </a:t>
                </a:r>
                <a14:m>
                  <m:oMath xmlns:m="http://schemas.openxmlformats.org/officeDocument/2006/math">
                    <m:r>
                      <a:rPr lang="en-US" sz="2400" i="1" dirty="0" smtClean="0">
                        <a:latin typeface="Cambria Math" panose="02040503050406030204" pitchFamily="18" charset="0"/>
                      </a:rPr>
                      <m:t>𝐴</m:t>
                    </m:r>
                    <m:r>
                      <a:rPr lang="en-US" sz="2400" i="1" dirty="0" smtClean="0">
                        <a:latin typeface="Cambria Math" panose="02040503050406030204" pitchFamily="18" charset="0"/>
                      </a:rPr>
                      <m:t> = </m:t>
                    </m:r>
                    <m:r>
                      <a:rPr lang="en-US" sz="2400" i="1" dirty="0" smtClean="0">
                        <a:latin typeface="Cambria Math" panose="02040503050406030204" pitchFamily="18" charset="0"/>
                      </a:rPr>
                      <m:t>𝑐</m:t>
                    </m:r>
                    <m:r>
                      <a:rPr lang="en-US" sz="2400" i="1" dirty="0" smtClean="0">
                        <a:latin typeface="Cambria Math" panose="02040503050406030204" pitchFamily="18" charset="0"/>
                      </a:rPr>
                      <m:t> </m:t>
                    </m:r>
                    <m:sSup>
                      <m:sSupPr>
                        <m:ctrlPr>
                          <a:rPr lang="en-US" sz="2400" i="1" dirty="0" err="1" smtClean="0">
                            <a:latin typeface="Cambria Math" panose="02040503050406030204" pitchFamily="18" charset="0"/>
                          </a:rPr>
                        </m:ctrlPr>
                      </m:sSupPr>
                      <m:e>
                        <m:r>
                          <a:rPr lang="en-US" sz="2400" b="0" i="1" dirty="0" smtClean="0">
                            <a:latin typeface="Cambria Math" panose="02040503050406030204" pitchFamily="18" charset="0"/>
                          </a:rPr>
                          <m:t>𝑠</m:t>
                        </m:r>
                      </m:e>
                      <m:sup>
                        <m:r>
                          <m:rPr>
                            <m:sty m:val="p"/>
                          </m:rPr>
                          <a:rPr lang="en-US" sz="2400" b="0" i="0" dirty="0" smtClean="0">
                            <a:latin typeface="Cambria Math" panose="02040503050406030204" pitchFamily="18" charset="0"/>
                          </a:rPr>
                          <m:t>d</m:t>
                        </m:r>
                      </m:sup>
                    </m:sSup>
                  </m:oMath>
                </a14:m>
                <a:endParaRPr lang="en-US" sz="2400" dirty="0"/>
              </a:p>
              <a:p>
                <a:pPr lvl="1"/>
                <a:r>
                  <a:rPr lang="en-US" sz="2400" dirty="0"/>
                  <a:t>perimeter/surface area: </a:t>
                </a:r>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 = </m:t>
                    </m:r>
                    <m:r>
                      <a:rPr lang="en-US" sz="2400" i="1" dirty="0" smtClean="0">
                        <a:latin typeface="Cambria Math" panose="02040503050406030204" pitchFamily="18" charset="0"/>
                      </a:rPr>
                      <m:t>𝑘</m:t>
                    </m:r>
                    <m:r>
                      <a:rPr lang="en-US" sz="2400" i="1" dirty="0" smtClean="0">
                        <a:latin typeface="Cambria Math" panose="02040503050406030204" pitchFamily="18" charset="0"/>
                      </a:rPr>
                      <m:t> </m:t>
                    </m:r>
                    <m:sSup>
                      <m:sSupPr>
                        <m:ctrlPr>
                          <a:rPr lang="en-US" sz="2400" i="1" dirty="0" smtClean="0">
                            <a:latin typeface="Cambria Math" panose="02040503050406030204" pitchFamily="18" charset="0"/>
                          </a:rPr>
                        </m:ctrlPr>
                      </m:sSupPr>
                      <m:e>
                        <m:r>
                          <a:rPr lang="en-US" sz="2400" i="1" dirty="0" smtClean="0">
                            <a:latin typeface="Cambria Math" panose="02040503050406030204" pitchFamily="18" charset="0"/>
                          </a:rPr>
                          <m:t>𝑠</m:t>
                        </m:r>
                      </m:e>
                      <m:sup>
                        <m:r>
                          <a:rPr lang="en-US" sz="2400" i="1" dirty="0" smtClean="0">
                            <a:latin typeface="Cambria Math" panose="02040503050406030204" pitchFamily="18" charset="0"/>
                          </a:rPr>
                          <m:t>𝑑</m:t>
                        </m:r>
                        <m:r>
                          <a:rPr lang="en-US" sz="2400" b="0" i="1" dirty="0" smtClean="0">
                            <a:latin typeface="Cambria Math" panose="02040503050406030204" pitchFamily="18" charset="0"/>
                          </a:rPr>
                          <m:t>−1</m:t>
                        </m:r>
                      </m:sup>
                    </m:sSup>
                  </m:oMath>
                </a14:m>
                <a:endParaRPr lang="en-US" sz="2400" dirty="0"/>
              </a:p>
              <a:p>
                <a:r>
                  <a:rPr lang="en-US" sz="2400" dirty="0"/>
                  <a:t>Jane’s work can be extended to these cases.</a:t>
                </a:r>
              </a:p>
              <a:p>
                <a:r>
                  <a:rPr lang="en-US" sz="2400" dirty="0"/>
                  <a:t>The rescaling to force </a:t>
                </a:r>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m:t>
                    </m:r>
                    <m:r>
                      <a:rPr lang="en-US" sz="2400" i="1" dirty="0" smtClean="0">
                        <a:latin typeface="Cambria Math" panose="02040503050406030204" pitchFamily="18" charset="0"/>
                      </a:rPr>
                      <m:t>𝐴</m:t>
                    </m:r>
                    <m:r>
                      <a:rPr lang="en-US" sz="2400" i="1" dirty="0" smtClean="0">
                        <a:latin typeface="Cambria Math" panose="02040503050406030204" pitchFamily="18" charset="0"/>
                      </a:rPr>
                      <m:t>’</m:t>
                    </m:r>
                  </m:oMath>
                </a14:m>
                <a:r>
                  <a:rPr lang="en-US" sz="2400" dirty="0"/>
                  <a:t>: </a:t>
                </a:r>
                <a14:m>
                  <m:oMath xmlns:m="http://schemas.openxmlformats.org/officeDocument/2006/math">
                    <m:r>
                      <a:rPr lang="en-US" sz="2400" i="1" dirty="0" smtClean="0">
                        <a:latin typeface="Cambria Math" panose="02040503050406030204" pitchFamily="18" charset="0"/>
                      </a:rPr>
                      <m:t>𝑎</m:t>
                    </m:r>
                    <m:r>
                      <a:rPr lang="en-US" sz="2400" i="1" dirty="0" smtClean="0">
                        <a:latin typeface="Cambria Math" panose="02040503050406030204" pitchFamily="18" charset="0"/>
                      </a:rPr>
                      <m:t>=</m:t>
                    </m:r>
                    <m:f>
                      <m:fPr>
                        <m:ctrlPr>
                          <a:rPr lang="en-US" sz="2400" i="1" dirty="0" smtClean="0">
                            <a:latin typeface="Cambria Math" panose="02040503050406030204" pitchFamily="18" charset="0"/>
                          </a:rPr>
                        </m:ctrlPr>
                      </m:fPr>
                      <m:num>
                        <m:r>
                          <a:rPr lang="en-US" sz="2400" i="1" dirty="0" smtClean="0">
                            <a:latin typeface="Cambria Math" panose="02040503050406030204" pitchFamily="18" charset="0"/>
                          </a:rPr>
                          <m:t>𝑐𝑑</m:t>
                        </m:r>
                      </m:num>
                      <m:den>
                        <m:r>
                          <a:rPr lang="en-US" sz="2400" i="1" dirty="0" smtClean="0">
                            <a:latin typeface="Cambria Math" panose="02040503050406030204" pitchFamily="18" charset="0"/>
                          </a:rPr>
                          <m:t>𝑘</m:t>
                        </m:r>
                      </m:den>
                    </m:f>
                    <m:r>
                      <a:rPr lang="en-US" sz="2400" i="1" dirty="0" smtClean="0">
                        <a:latin typeface="Cambria Math" panose="02040503050406030204" pitchFamily="18" charset="0"/>
                      </a:rPr>
                      <m:t> </m:t>
                    </m:r>
                    <m:r>
                      <a:rPr lang="en-US" sz="2400" i="1" dirty="0" smtClean="0">
                        <a:latin typeface="Cambria Math" panose="02040503050406030204" pitchFamily="18" charset="0"/>
                      </a:rPr>
                      <m:t>𝑠</m:t>
                    </m:r>
                  </m:oMath>
                </a14:m>
                <a:endParaRPr lang="en-US" sz="2400" dirty="0"/>
              </a:p>
            </p:txBody>
          </p:sp>
        </mc:Choice>
        <mc:Fallback xmlns="">
          <p:sp>
            <p:nvSpPr>
              <p:cNvPr id="3" name="Content Placeholder 2">
                <a:extLst>
                  <a:ext uri="{FF2B5EF4-FFF2-40B4-BE49-F238E27FC236}">
                    <a16:creationId xmlns:a16="http://schemas.microsoft.com/office/drawing/2014/main" id="{75EEDCC2-9385-8B8D-01AC-CF06DD148757}"/>
                  </a:ext>
                </a:extLst>
              </p:cNvPr>
              <p:cNvSpPr>
                <a:spLocks noGrp="1" noRot="1" noChangeAspect="1" noMove="1" noResize="1" noEditPoints="1" noAdjustHandles="1" noChangeArrowheads="1" noChangeShapeType="1" noTextEdit="1"/>
              </p:cNvSpPr>
              <p:nvPr>
                <p:ph idx="1"/>
              </p:nvPr>
            </p:nvSpPr>
            <p:spPr>
              <a:xfrm>
                <a:off x="685801" y="2021580"/>
                <a:ext cx="10131425" cy="3649133"/>
              </a:xfrm>
              <a:blipFill>
                <a:blip r:embed="rId2"/>
                <a:stretch>
                  <a:fillRect l="-877" t="-694" r="-877" b="-1042"/>
                </a:stretch>
              </a:blipFill>
            </p:spPr>
            <p:txBody>
              <a:bodyPr/>
              <a:lstStyle/>
              <a:p>
                <a:r>
                  <a:rPr lang="en-US">
                    <a:noFill/>
                  </a:rPr>
                  <a:t> </a:t>
                </a:r>
              </a:p>
            </p:txBody>
          </p:sp>
        </mc:Fallback>
      </mc:AlternateContent>
    </p:spTree>
    <p:extLst>
      <p:ext uri="{BB962C8B-B14F-4D97-AF65-F5344CB8AC3E}">
        <p14:creationId xmlns:p14="http://schemas.microsoft.com/office/powerpoint/2010/main" val="367129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9B46-82DE-1A62-60D5-C7EF5955045C}"/>
              </a:ext>
            </a:extLst>
          </p:cNvPr>
          <p:cNvSpPr>
            <a:spLocks noGrp="1"/>
          </p:cNvSpPr>
          <p:nvPr>
            <p:ph type="title"/>
          </p:nvPr>
        </p:nvSpPr>
        <p:spPr>
          <a:xfrm>
            <a:off x="578948" y="15513"/>
            <a:ext cx="10131425" cy="1456267"/>
          </a:xfrm>
        </p:spPr>
        <p:txBody>
          <a:bodyPr/>
          <a:lstStyle/>
          <a:p>
            <a:r>
              <a:rPr lang="en-US" dirty="0"/>
              <a:t>2D Examples: Regular n-</a:t>
            </a:r>
            <a:r>
              <a:rPr lang="en-US" dirty="0" err="1"/>
              <a:t>gons</a:t>
            </a:r>
            <a:endParaRPr lang="en-US" dirty="0"/>
          </a:p>
        </p:txBody>
      </p:sp>
      <p:sp>
        <p:nvSpPr>
          <p:cNvPr id="3" name="Content Placeholder 2">
            <a:extLst>
              <a:ext uri="{FF2B5EF4-FFF2-40B4-BE49-F238E27FC236}">
                <a16:creationId xmlns:a16="http://schemas.microsoft.com/office/drawing/2014/main" id="{7359FEF6-8430-45C8-CC32-007C74427A91}"/>
              </a:ext>
            </a:extLst>
          </p:cNvPr>
          <p:cNvSpPr>
            <a:spLocks noGrp="1"/>
          </p:cNvSpPr>
          <p:nvPr>
            <p:ph idx="1"/>
          </p:nvPr>
        </p:nvSpPr>
        <p:spPr/>
        <p:txBody>
          <a:bodyPr/>
          <a:lstStyle/>
          <a:p>
            <a:r>
              <a:rPr lang="en-US" dirty="0"/>
              <a:t>Case 1: side length, s</a:t>
            </a:r>
          </a:p>
          <a:p>
            <a:r>
              <a:rPr lang="en-US" dirty="0"/>
              <a:t>Case 2: altitude, a=sqrt(3)/2 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64498876-C65D-4A15-D1AD-2A34DE3C48B9}"/>
                  </a:ext>
                </a:extLst>
              </p:cNvPr>
              <p:cNvGraphicFramePr>
                <a:graphicFrameLocks noGrp="1"/>
              </p:cNvGraphicFramePr>
              <p:nvPr>
                <p:extLst>
                  <p:ext uri="{D42A27DB-BD31-4B8C-83A1-F6EECF244321}">
                    <p14:modId xmlns:p14="http://schemas.microsoft.com/office/powerpoint/2010/main" val="266746740"/>
                  </p:ext>
                </p:extLst>
              </p:nvPr>
            </p:nvGraphicFramePr>
            <p:xfrm>
              <a:off x="316524" y="1066800"/>
              <a:ext cx="11558952" cy="5476749"/>
            </p:xfrm>
            <a:graphic>
              <a:graphicData uri="http://schemas.openxmlformats.org/drawingml/2006/table">
                <a:tbl>
                  <a:tblPr firstRow="1" bandRow="1">
                    <a:tableStyleId>{5C22544A-7EE6-4342-B048-85BDC9FD1C3A}</a:tableStyleId>
                  </a:tblPr>
                  <a:tblGrid>
                    <a:gridCol w="1969476">
                      <a:extLst>
                        <a:ext uri="{9D8B030D-6E8A-4147-A177-3AD203B41FA5}">
                          <a16:colId xmlns:a16="http://schemas.microsoft.com/office/drawing/2014/main" val="3730276331"/>
                        </a:ext>
                      </a:extLst>
                    </a:gridCol>
                    <a:gridCol w="4325815">
                      <a:extLst>
                        <a:ext uri="{9D8B030D-6E8A-4147-A177-3AD203B41FA5}">
                          <a16:colId xmlns:a16="http://schemas.microsoft.com/office/drawing/2014/main" val="678698692"/>
                        </a:ext>
                      </a:extLst>
                    </a:gridCol>
                    <a:gridCol w="2949376">
                      <a:extLst>
                        <a:ext uri="{9D8B030D-6E8A-4147-A177-3AD203B41FA5}">
                          <a16:colId xmlns:a16="http://schemas.microsoft.com/office/drawing/2014/main" val="2299635422"/>
                        </a:ext>
                      </a:extLst>
                    </a:gridCol>
                    <a:gridCol w="2314285">
                      <a:extLst>
                        <a:ext uri="{9D8B030D-6E8A-4147-A177-3AD203B41FA5}">
                          <a16:colId xmlns:a16="http://schemas.microsoft.com/office/drawing/2014/main" val="469834873"/>
                        </a:ext>
                      </a:extLst>
                    </a:gridCol>
                  </a:tblGrid>
                  <a:tr h="342780">
                    <a:tc>
                      <a:txBody>
                        <a:bodyPr/>
                        <a:lstStyle/>
                        <a:p>
                          <a:pPr algn="ctr"/>
                          <a:r>
                            <a:rPr lang="en-US" dirty="0"/>
                            <a:t>Object</a:t>
                          </a:r>
                        </a:p>
                      </a:txBody>
                      <a:tcPr/>
                    </a:tc>
                    <a:tc>
                      <a:txBody>
                        <a:bodyPr/>
                        <a:lstStyle/>
                        <a:p>
                          <a:pPr algn="ctr"/>
                          <a:r>
                            <a:rPr lang="en-US" dirty="0"/>
                            <a:t>Area</a:t>
                          </a:r>
                        </a:p>
                      </a:txBody>
                      <a:tcPr/>
                    </a:tc>
                    <a:tc>
                      <a:txBody>
                        <a:bodyPr/>
                        <a:lstStyle/>
                        <a:p>
                          <a:pPr algn="ctr"/>
                          <a:r>
                            <a:rPr lang="en-US" dirty="0"/>
                            <a:t>Perimeter</a:t>
                          </a:r>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r>
                                  <a:rPr lang="en-US" b="1" i="1" smtClean="0">
                                    <a:latin typeface="Cambria Math" panose="02040503050406030204" pitchFamily="18" charset="0"/>
                                  </a:rPr>
                                  <m:t>=</m:t>
                                </m:r>
                                <m:r>
                                  <a:rPr lang="en-US" b="1" i="1" smtClean="0">
                                    <a:latin typeface="Cambria Math" panose="02040503050406030204" pitchFamily="18" charset="0"/>
                                  </a:rPr>
                                  <m:t>𝜶</m:t>
                                </m:r>
                                <m:r>
                                  <a:rPr lang="en-US" b="1" i="1" smtClean="0">
                                    <a:latin typeface="Cambria Math" panose="02040503050406030204" pitchFamily="18" charset="0"/>
                                  </a:rPr>
                                  <m:t>𝒔</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𝒄</m:t>
                                    </m:r>
                                  </m:num>
                                  <m:den>
                                    <m:r>
                                      <a:rPr lang="en-US" b="1" i="1" smtClean="0">
                                        <a:latin typeface="Cambria Math" panose="02040503050406030204" pitchFamily="18" charset="0"/>
                                      </a:rPr>
                                      <m:t>𝒌</m:t>
                                    </m:r>
                                  </m:den>
                                </m:f>
                                <m:r>
                                  <a:rPr lang="en-US" b="1" i="1" smtClean="0">
                                    <a:latin typeface="Cambria Math" panose="02040503050406030204" pitchFamily="18" charset="0"/>
                                  </a:rPr>
                                  <m:t>𝒔</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𝒄</m:t>
                                    </m:r>
                                  </m:num>
                                  <m:den>
                                    <m:r>
                                      <a:rPr lang="en-US" b="1" i="1" smtClean="0">
                                        <a:latin typeface="Cambria Math" panose="02040503050406030204" pitchFamily="18" charset="0"/>
                                      </a:rPr>
                                      <m:t>𝒌</m:t>
                                    </m:r>
                                  </m:den>
                                </m:f>
                                <m:r>
                                  <a:rPr lang="en-US" b="1" i="1" smtClean="0">
                                    <a:latin typeface="Cambria Math" panose="02040503050406030204" pitchFamily="18" charset="0"/>
                                  </a:rPr>
                                  <m:t>𝒔</m:t>
                                </m:r>
                              </m:oMath>
                            </m:oMathPara>
                          </a14:m>
                          <a:endParaRPr lang="en-US" dirty="0"/>
                        </a:p>
                      </a:txBody>
                      <a:tcPr/>
                    </a:tc>
                    <a:extLst>
                      <a:ext uri="{0D108BD9-81ED-4DB2-BD59-A6C34878D82A}">
                        <a16:rowId xmlns:a16="http://schemas.microsoft.com/office/drawing/2014/main" val="275901331"/>
                      </a:ext>
                    </a:extLst>
                  </a:tr>
                  <a:tr h="0">
                    <a:tc>
                      <a:txBody>
                        <a:bodyPr/>
                        <a:lstStyle/>
                        <a:p>
                          <a:pPr algn="ctr"/>
                          <a:r>
                            <a:rPr lang="en-US" dirty="0"/>
                            <a:t>Equilateral Triangle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num>
                                      <m:den>
                                        <m:r>
                                          <a:rPr lang="en-US" b="0" i="1" smtClean="0">
                                            <a:latin typeface="Cambria Math" panose="02040503050406030204" pitchFamily="18" charset="0"/>
                                          </a:rPr>
                                          <m:t>4</m:t>
                                        </m:r>
                                      </m:den>
                                    </m:f>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solidFill>
                                          <a:srgbClr val="00B050"/>
                                        </a:solidFill>
                                        <a:latin typeface="Cambria Math" panose="02040503050406030204" pitchFamily="18" charset="0"/>
                                      </a:rPr>
                                    </m:ctrlPr>
                                  </m:sSupPr>
                                  <m:e>
                                    <m:f>
                                      <m:fPr>
                                        <m:ctrlPr>
                                          <a:rPr lang="en-US" b="0" i="1" smtClean="0">
                                            <a:solidFill>
                                              <a:srgbClr val="00B050"/>
                                            </a:solidFill>
                                            <a:latin typeface="Cambria Math" panose="02040503050406030204" pitchFamily="18" charset="0"/>
                                          </a:rPr>
                                        </m:ctrlPr>
                                      </m:fPr>
                                      <m:num>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num>
                                      <m:den>
                                        <m:r>
                                          <a:rPr lang="en-US" b="0" i="1" smtClean="0">
                                            <a:solidFill>
                                              <a:srgbClr val="00B050"/>
                                            </a:solidFill>
                                            <a:latin typeface="Cambria Math" panose="02040503050406030204" pitchFamily="18" charset="0"/>
                                          </a:rPr>
                                          <m:t>4</m:t>
                                        </m:r>
                                      </m:den>
                                    </m:f>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2</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𝑎</m:t>
                                        </m:r>
                                      </m:e>
                                    </m:d>
                                    <m:r>
                                      <a:rPr lang="en-US" b="0" i="1" smtClean="0">
                                        <a:solidFill>
                                          <a:srgbClr val="00B050"/>
                                        </a:solidFill>
                                        <a:latin typeface="Cambria Math" panose="02040503050406030204" pitchFamily="18" charset="0"/>
                                      </a:rPr>
                                      <m:t> </m:t>
                                    </m:r>
                                  </m:e>
                                  <m:sup>
                                    <m:r>
                                      <a:rPr lang="en-US" b="0" i="1" smtClean="0">
                                        <a:solidFill>
                                          <a:srgbClr val="00B050"/>
                                        </a:solidFill>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=3</m:t>
                                </m:r>
                                <m:r>
                                  <a:rPr lang="en-US" b="0" i="1" smtClean="0">
                                    <a:solidFill>
                                      <a:schemeClr val="bg1"/>
                                    </a:solidFill>
                                    <a:latin typeface="Cambria Math" panose="02040503050406030204" pitchFamily="18" charset="0"/>
                                  </a:rPr>
                                  <m:t>𝑠</m:t>
                                </m:r>
                                <m:r>
                                  <a:rPr lang="en-US" b="0" i="1" smtClean="0">
                                    <a:solidFill>
                                      <a:schemeClr val="bg1"/>
                                    </a:solidFill>
                                    <a:latin typeface="Cambria Math" panose="02040503050406030204" pitchFamily="18" charset="0"/>
                                  </a:rPr>
                                  <m:t>=3</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2</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𝑎</m:t>
                                    </m:r>
                                  </m:e>
                                </m:d>
                              </m:oMath>
                            </m:oMathPara>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1831704046"/>
                      </a:ext>
                    </a:extLst>
                  </a:tr>
                  <a:tr h="0">
                    <a:tc>
                      <a:txBody>
                        <a:bodyPr/>
                        <a:lstStyle/>
                        <a:p>
                          <a:pPr algn="ctr"/>
                          <a:r>
                            <a:rPr lang="en-US" dirty="0"/>
                            <a:t>Square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solidFill>
                                          <a:srgbClr val="00B050"/>
                                        </a:solidFill>
                                        <a:latin typeface="Cambria Math" panose="02040503050406030204" pitchFamily="18" charset="0"/>
                                      </a:rPr>
                                    </m:ctrlPr>
                                  </m:sSupPr>
                                  <m:e>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𝑎</m:t>
                                        </m:r>
                                      </m:e>
                                    </m:d>
                                  </m:e>
                                  <m:sup>
                                    <m:r>
                                      <a:rPr lang="en-US" b="0" i="1" smtClean="0">
                                        <a:solidFill>
                                          <a:srgbClr val="00B050"/>
                                        </a:solidFill>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=4</m:t>
                                </m:r>
                                <m:r>
                                  <a:rPr lang="en-US" b="0" i="1" smtClean="0">
                                    <a:solidFill>
                                      <a:schemeClr val="bg1"/>
                                    </a:solidFill>
                                    <a:latin typeface="Cambria Math" panose="02040503050406030204" pitchFamily="18" charset="0"/>
                                  </a:rPr>
                                  <m:t>𝑠</m:t>
                                </m:r>
                                <m:r>
                                  <a:rPr lang="en-US" b="0" i="1" smtClean="0">
                                    <a:solidFill>
                                      <a:schemeClr val="bg1"/>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2</m:t>
                                    </m:r>
                                  </m:den>
                                </m:f>
                              </m:oMath>
                            </m:oMathPara>
                          </a14:m>
                          <a:endParaRPr lang="en-US" dirty="0">
                            <a:solidFill>
                              <a:srgbClr val="00B050"/>
                            </a:solidFill>
                          </a:endParaRPr>
                        </a:p>
                      </a:txBody>
                      <a:tcPr anchor="ctr"/>
                    </a:tc>
                    <a:extLst>
                      <a:ext uri="{0D108BD9-81ED-4DB2-BD59-A6C34878D82A}">
                        <a16:rowId xmlns:a16="http://schemas.microsoft.com/office/drawing/2014/main" val="2722778888"/>
                      </a:ext>
                    </a:extLst>
                  </a:tr>
                  <a:tr h="0">
                    <a:tc>
                      <a:txBody>
                        <a:bodyPr/>
                        <a:lstStyle/>
                        <a:p>
                          <a:pPr algn="ctr"/>
                          <a:r>
                            <a:rPr lang="en-US" dirty="0"/>
                            <a:t>Regular Pentagon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5(5+2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e>
                                    </m:rad>
                                    <m:r>
                                      <a:rPr lang="en-US" b="0" i="1" smtClean="0">
                                        <a:latin typeface="Cambria Math" panose="02040503050406030204" pitchFamily="18" charset="0"/>
                                      </a:rPr>
                                      <m:t>)</m:t>
                                    </m:r>
                                  </m:e>
                                </m:rad>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25</m:t>
                                    </m:r>
                                  </m:num>
                                  <m:den>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5(5+2</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5</m:t>
                                            </m:r>
                                          </m:e>
                                        </m:rad>
                                        <m:r>
                                          <a:rPr lang="en-US" b="0" i="1" smtClean="0">
                                            <a:solidFill>
                                              <a:srgbClr val="00B050"/>
                                            </a:solidFill>
                                            <a:latin typeface="Cambria Math" panose="02040503050406030204" pitchFamily="18" charset="0"/>
                                          </a:rPr>
                                          <m:t>)</m:t>
                                        </m:r>
                                      </m:e>
                                    </m:rad>
                                  </m:den>
                                </m:f>
                                <m:r>
                                  <a:rPr lang="en-US" b="0" i="1" smtClean="0">
                                    <a:solidFill>
                                      <a:srgbClr val="00B050"/>
                                    </a:solidFill>
                                    <a:latin typeface="Cambria Math" panose="02040503050406030204" pitchFamily="18" charset="0"/>
                                  </a:rPr>
                                  <m:t> </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=5</m:t>
                                </m:r>
                                <m:r>
                                  <a:rPr lang="en-US" b="0" i="1" smtClean="0">
                                    <a:solidFill>
                                      <a:schemeClr val="bg1"/>
                                    </a:solidFill>
                                    <a:latin typeface="Cambria Math" panose="02040503050406030204" pitchFamily="18" charset="0"/>
                                  </a:rPr>
                                  <m:t>𝑠</m:t>
                                </m:r>
                                <m:r>
                                  <a:rPr lang="en-US" b="0" i="1" smtClean="0">
                                    <a:solidFill>
                                      <a:schemeClr val="bg1"/>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50</m:t>
                                    </m:r>
                                  </m:num>
                                  <m:den>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5(5+2</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5</m:t>
                                            </m:r>
                                          </m:e>
                                        </m:rad>
                                        <m:r>
                                          <a:rPr lang="en-US" b="0" i="1" smtClean="0">
                                            <a:solidFill>
                                              <a:srgbClr val="00B050"/>
                                            </a:solidFill>
                                            <a:latin typeface="Cambria Math" panose="02040503050406030204" pitchFamily="18" charset="0"/>
                                          </a:rPr>
                                          <m:t>)</m:t>
                                        </m:r>
                                      </m:e>
                                    </m:rad>
                                  </m:den>
                                </m:f>
                                <m:r>
                                  <a:rPr lang="en-US" b="0" i="1" smtClean="0">
                                    <a:solidFill>
                                      <a:srgbClr val="00B050"/>
                                    </a:solidFill>
                                    <a:latin typeface="Cambria Math" panose="02040503050406030204" pitchFamily="18" charset="0"/>
                                  </a:rPr>
                                  <m:t> </m:t>
                                </m:r>
                                <m:r>
                                  <a:rPr lang="en-US" b="0" i="1" smtClean="0">
                                    <a:solidFill>
                                      <a:srgbClr val="00B050"/>
                                    </a:solidFill>
                                    <a:latin typeface="Cambria Math" panose="02040503050406030204" pitchFamily="18" charset="0"/>
                                  </a:rPr>
                                  <m:t>𝑎</m:t>
                                </m:r>
                              </m:oMath>
                            </m:oMathPara>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5(5+2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e>
                                        </m:rad>
                                        <m:r>
                                          <a:rPr lang="en-US" b="0" i="1" smtClean="0">
                                            <a:latin typeface="Cambria Math" panose="02040503050406030204" pitchFamily="18" charset="0"/>
                                          </a:rPr>
                                          <m:t>)</m:t>
                                        </m:r>
                                      </m:e>
                                    </m:rad>
                                  </m:num>
                                  <m:den>
                                    <m:r>
                                      <a:rPr lang="en-US" b="0" i="1" smtClean="0">
                                        <a:latin typeface="Cambria Math" panose="02040503050406030204" pitchFamily="18" charset="0"/>
                                      </a:rPr>
                                      <m:t>10</m:t>
                                    </m:r>
                                  </m:den>
                                </m:f>
                                <m:r>
                                  <a:rPr lang="en-US" b="0" i="1" smtClean="0">
                                    <a:latin typeface="Cambria Math" panose="02040503050406030204" pitchFamily="18" charset="0"/>
                                  </a:rPr>
                                  <m:t> </m:t>
                                </m:r>
                                <m:r>
                                  <a:rPr lang="en-US" b="0" i="1" smtClean="0">
                                    <a:latin typeface="Cambria Math" panose="02040503050406030204" pitchFamily="18" charset="0"/>
                                  </a:rPr>
                                  <m:t>𝑠</m:t>
                                </m:r>
                              </m:oMath>
                            </m:oMathPara>
                          </a14:m>
                          <a:endParaRPr lang="en-US" dirty="0">
                            <a:solidFill>
                              <a:srgbClr val="00B05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00B050"/>
                            </a:solidFill>
                          </a:endParaRPr>
                        </a:p>
                      </a:txBody>
                      <a:tcPr anchor="ctr"/>
                    </a:tc>
                    <a:extLst>
                      <a:ext uri="{0D108BD9-81ED-4DB2-BD59-A6C34878D82A}">
                        <a16:rowId xmlns:a16="http://schemas.microsoft.com/office/drawing/2014/main" val="735371677"/>
                      </a:ext>
                    </a:extLst>
                  </a:tr>
                  <a:tr h="0">
                    <a:tc>
                      <a:txBody>
                        <a:bodyPr/>
                        <a:lstStyle/>
                        <a:p>
                          <a:pPr algn="ctr"/>
                          <a:r>
                            <a:rPr lang="en-US" dirty="0"/>
                            <a:t>Regular Hexagon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ad>
                                      <m:radPr>
                                        <m:degHide m:val="on"/>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rad>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2</m:t>
                                </m:r>
                                <m:rad>
                                  <m:radPr>
                                    <m:degHide m:val="on"/>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3</m:t>
                                    </m:r>
                                  </m:e>
                                </m:rad>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𝑎</m:t>
                                    </m:r>
                                  </m:e>
                                  <m:sup>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=6</m:t>
                                </m:r>
                                <m:r>
                                  <a:rPr lang="en-US" b="0" i="1" smtClean="0">
                                    <a:solidFill>
                                      <a:schemeClr val="bg1"/>
                                    </a:solidFill>
                                    <a:latin typeface="Cambria Math" panose="02040503050406030204" pitchFamily="18" charset="0"/>
                                  </a:rPr>
                                  <m:t>𝑠</m:t>
                                </m:r>
                                <m:r>
                                  <a:rPr lang="en-US" b="0" i="1" smtClean="0">
                                    <a:solidFill>
                                      <a:schemeClr val="bg1"/>
                                    </a:solidFill>
                                    <a:latin typeface="Cambria Math" panose="02040503050406030204" pitchFamily="18" charset="0"/>
                                  </a:rPr>
                                  <m:t>=4</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 </m:t>
                                </m:r>
                                <m:r>
                                  <a:rPr lang="en-US" b="0" i="1" smtClean="0">
                                    <a:solidFill>
                                      <a:srgbClr val="00B050"/>
                                    </a:solidFill>
                                    <a:latin typeface="Cambria Math" panose="02040503050406030204" pitchFamily="18" charset="0"/>
                                  </a:rPr>
                                  <m:t>𝑎</m:t>
                                </m:r>
                              </m:oMath>
                            </m:oMathPara>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b="0" i="0" smtClean="0">
                                  <a:solidFill>
                                    <a:schemeClr val="bg1"/>
                                  </a:solidFill>
                                  <a:latin typeface="Cambria Math" panose="02040503050406030204" pitchFamily="18" charset="0"/>
                                </a:rPr>
                                <m:t>a</m:t>
                              </m:r>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num>
                                <m:den>
                                  <m:r>
                                    <a:rPr lang="en-US" b="0" i="1" smtClean="0">
                                      <a:solidFill>
                                        <a:schemeClr val="bg1"/>
                                      </a:solidFill>
                                      <a:latin typeface="Cambria Math" panose="02040503050406030204" pitchFamily="18" charset="0"/>
                                    </a:rPr>
                                    <m:t>2</m:t>
                                  </m:r>
                                </m:den>
                              </m:f>
                            </m:oMath>
                          </a14:m>
                          <a:r>
                            <a:rPr lang="en-US" dirty="0">
                              <a:solidFill>
                                <a:schemeClr val="bg1"/>
                              </a:solidFill>
                            </a:rPr>
                            <a:t> s</a:t>
                          </a:r>
                        </a:p>
                      </a:txBody>
                      <a:tcPr anchor="ctr"/>
                    </a:tc>
                    <a:extLst>
                      <a:ext uri="{0D108BD9-81ED-4DB2-BD59-A6C34878D82A}">
                        <a16:rowId xmlns:a16="http://schemas.microsoft.com/office/drawing/2014/main" val="3035453859"/>
                      </a:ext>
                    </a:extLst>
                  </a:tr>
                  <a:tr h="0">
                    <a:tc>
                      <a:txBody>
                        <a:bodyPr/>
                        <a:lstStyle/>
                        <a:p>
                          <a:pPr algn="ctr"/>
                          <a:r>
                            <a:rPr lang="en-US" dirty="0"/>
                            <a:t>Regular Octagon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ad>
                                    <m:radPr>
                                      <m:degHide m:val="on"/>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rad>
                                </m:e>
                              </m:d>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8</m:t>
                              </m:r>
                              <m:d>
                                <m:d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dPr>
                                <m:e>
                                  <m:rad>
                                    <m:radPr>
                                      <m:degHide m:val="on"/>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2</m:t>
                                      </m:r>
                                    </m:e>
                                  </m:rad>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−1</m:t>
                                  </m:r>
                                </m:e>
                              </m:d>
                              <m:sSup>
                                <m:sSup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𝑎</m:t>
                                  </m:r>
                                </m:e>
                                <m:sup>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2</m:t>
                                  </m:r>
                                </m:sup>
                              </m:sSup>
                            </m:oMath>
                          </a14:m>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=8</m:t>
                                </m:r>
                                <m:r>
                                  <a:rPr lang="en-US" b="0" i="1" smtClean="0">
                                    <a:solidFill>
                                      <a:schemeClr val="bg1"/>
                                    </a:solidFill>
                                    <a:latin typeface="Cambria Math" panose="02040503050406030204" pitchFamily="18" charset="0"/>
                                  </a:rPr>
                                  <m:t>𝑠</m:t>
                                </m:r>
                                <m:r>
                                  <a:rPr lang="en-US" b="0" i="1" smtClean="0">
                                    <a:solidFill>
                                      <a:schemeClr val="bg1"/>
                                    </a:solidFill>
                                    <a:latin typeface="Cambria Math" panose="02040503050406030204" pitchFamily="18" charset="0"/>
                                  </a:rPr>
                                  <m:t>=16</m:t>
                                </m:r>
                                <m:d>
                                  <m:d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dPr>
                                  <m:e>
                                    <m:rad>
                                      <m:radPr>
                                        <m:degHide m:val="on"/>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2</m:t>
                                        </m:r>
                                      </m:e>
                                    </m:rad>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−1</m:t>
                                    </m:r>
                                  </m:e>
                                </m:d>
                                <m:r>
                                  <a:rPr lang="en-US" b="0" i="1" smtClean="0">
                                    <a:solidFill>
                                      <a:srgbClr val="00B050"/>
                                    </a:solidFill>
                                    <a:latin typeface="Cambria Math" panose="02040503050406030204" pitchFamily="18" charset="0"/>
                                  </a:rPr>
                                  <m:t>𝑎</m:t>
                                </m:r>
                              </m:oMath>
                            </m:oMathPara>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b="0" i="0" smtClean="0">
                                  <a:solidFill>
                                    <a:schemeClr val="bg1"/>
                                  </a:solidFill>
                                  <a:latin typeface="Cambria Math" panose="02040503050406030204" pitchFamily="18" charset="0"/>
                                </a:rPr>
                                <m:t>a</m:t>
                              </m:r>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kumimoji="0" lang="en-US" sz="18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1+</m:t>
                                  </m:r>
                                  <m:rad>
                                    <m:radPr>
                                      <m:degHide m:val="on"/>
                                      <m:ctrlPr>
                                        <a:rPr kumimoji="0" lang="en-US" sz="18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2</m:t>
                                      </m:r>
                                    </m:e>
                                  </m:rad>
                                </m:num>
                                <m:den>
                                  <m:r>
                                    <a:rPr lang="en-US" b="0" i="1" smtClean="0">
                                      <a:solidFill>
                                        <a:schemeClr val="bg1"/>
                                      </a:solidFill>
                                      <a:latin typeface="Cambria Math" panose="02040503050406030204" pitchFamily="18" charset="0"/>
                                    </a:rPr>
                                    <m:t>2</m:t>
                                  </m:r>
                                </m:den>
                              </m:f>
                              <m:r>
                                <a:rPr lang="en-US" b="0" i="1" smtClean="0">
                                  <a:solidFill>
                                    <a:schemeClr val="bg1"/>
                                  </a:solidFill>
                                  <a:latin typeface="Cambria Math" panose="02040503050406030204" pitchFamily="18" charset="0"/>
                                </a:rPr>
                                <m:t> </m:t>
                              </m:r>
                            </m:oMath>
                          </a14:m>
                          <a:r>
                            <a:rPr lang="en-US" dirty="0">
                              <a:solidFill>
                                <a:schemeClr val="bg1"/>
                              </a:solidFill>
                            </a:rPr>
                            <a:t>s</a:t>
                          </a:r>
                        </a:p>
                      </a:txBody>
                      <a:tcPr anchor="ctr"/>
                    </a:tc>
                    <a:extLst>
                      <a:ext uri="{0D108BD9-81ED-4DB2-BD59-A6C34878D82A}">
                        <a16:rowId xmlns:a16="http://schemas.microsoft.com/office/drawing/2014/main" val="535742758"/>
                      </a:ext>
                    </a:extLst>
                  </a:tr>
                  <a:tr h="0">
                    <a:tc>
                      <a:txBody>
                        <a:bodyPr/>
                        <a:lstStyle/>
                        <a:p>
                          <a:pPr algn="ctr"/>
                          <a:r>
                            <a:rPr lang="en-US" dirty="0"/>
                            <a:t>Regular </a:t>
                          </a:r>
                          <a:r>
                            <a:rPr lang="en-US" i="1" dirty="0"/>
                            <a:t>n</a:t>
                          </a:r>
                          <a:r>
                            <a:rPr lang="en-US" dirty="0"/>
                            <a:t>-</a:t>
                          </a:r>
                          <a:r>
                            <a:rPr lang="en-US" dirty="0" err="1"/>
                            <a:t>gon</a:t>
                          </a:r>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𝑛</m:t>
                                    </m:r>
                                  </m:num>
                                  <m:den>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4</m:t>
                                    </m:r>
                                    <m:func>
                                      <m:funcPr>
                                        <m:ctrlP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tan</m:t>
                                        </m:r>
                                      </m:fName>
                                      <m:e>
                                        <m:d>
                                          <m:dPr>
                                            <m:ctrlP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𝜋</m:t>
                                                </m:r>
                                              </m:num>
                                              <m:den>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𝑛</m:t>
                                                </m:r>
                                              </m:den>
                                            </m:f>
                                          </m:e>
                                        </m:d>
                                      </m:e>
                                    </m:func>
                                  </m:den>
                                </m:f>
                                <m:sSup>
                                  <m:sSupPr>
                                    <m:ctrlP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den>
                                        </m:f>
                                      </m:e>
                                    </m:d>
                                  </m:e>
                                </m:func>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schemeClr val="bg1">
                                        <a:lumMod val="95000"/>
                                        <a:lumOff val="5000"/>
                                      </a:scheme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𝑛</m:t>
                                </m:r>
                                <m:func>
                                  <m:func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tan</m:t>
                                    </m:r>
                                  </m:fName>
                                  <m:e>
                                    <m:d>
                                      <m:d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𝜋</m:t>
                                            </m:r>
                                          </m:num>
                                          <m:den>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𝑛</m:t>
                                            </m:r>
                                          </m:den>
                                        </m:f>
                                      </m:e>
                                    </m:d>
                                  </m:e>
                                </m:func>
                                <m:sSup>
                                  <m:sSupPr>
                                    <m:ctrlP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𝑎</m:t>
                                    </m:r>
                                  </m:e>
                                  <m:sup>
                                    <m:r>
                                      <a:rPr kumimoji="0" lang="en-US" sz="18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𝑛𝑠</m:t>
                                </m:r>
                                <m:r>
                                  <a:rPr lang="en-US" b="0" i="1" smtClean="0">
                                    <a:solidFill>
                                      <a:schemeClr val="bg1"/>
                                    </a:solidFill>
                                    <a:latin typeface="Cambria Math" panose="02040503050406030204" pitchFamily="18" charset="0"/>
                                  </a:rPr>
                                  <m:t>=2</m:t>
                                </m:r>
                                <m:r>
                                  <a:rPr lang="en-US" b="0" i="1" smtClean="0">
                                    <a:solidFill>
                                      <a:schemeClr val="bg1"/>
                                    </a:solidFill>
                                    <a:latin typeface="Cambria Math" panose="02040503050406030204" pitchFamily="18" charset="0"/>
                                  </a:rPr>
                                  <m:t>𝑛</m:t>
                                </m:r>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sin</m:t>
                                    </m:r>
                                  </m:fName>
                                  <m:e>
                                    <m:d>
                                      <m:dPr>
                                        <m:ctrlPr>
                                          <a:rPr lang="en-US" b="0" i="1" smtClean="0">
                                            <a:solidFill>
                                              <a:schemeClr val="bg1"/>
                                            </a:solidFill>
                                            <a:latin typeface="Cambria Math" panose="02040503050406030204" pitchFamily="18" charset="0"/>
                                          </a:rPr>
                                        </m:ctrlPr>
                                      </m:dPr>
                                      <m:e>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𝜋</m:t>
                                            </m:r>
                                          </m:num>
                                          <m:den>
                                            <m:r>
                                              <a:rPr lang="en-US" b="0" i="1" smtClean="0">
                                                <a:solidFill>
                                                  <a:schemeClr val="bg1"/>
                                                </a:solidFill>
                                                <a:latin typeface="Cambria Math" panose="02040503050406030204" pitchFamily="18" charset="0"/>
                                              </a:rPr>
                                              <m:t>𝑛</m:t>
                                            </m:r>
                                          </m:den>
                                        </m:f>
                                      </m:e>
                                    </m:d>
                                  </m:e>
                                </m:func>
                                <m:r>
                                  <a:rPr lang="en-US" b="0" i="1" smtClean="0">
                                    <a:solidFill>
                                      <a:schemeClr val="bg1"/>
                                    </a:solidFill>
                                    <a:latin typeface="Cambria Math" panose="02040503050406030204" pitchFamily="18" charset="0"/>
                                  </a:rPr>
                                  <m:t>𝑟</m:t>
                                </m:r>
                                <m:r>
                                  <a:rPr lang="en-US" b="0" i="1" smtClean="0">
                                    <a:solidFill>
                                      <a:schemeClr val="bg1"/>
                                    </a:solidFill>
                                    <a:latin typeface="Cambria Math" panose="02040503050406030204" pitchFamily="18" charset="0"/>
                                  </a:rPr>
                                  <m:t>=</m:t>
                                </m:r>
                                <m:func>
                                  <m:funcPr>
                                    <m:ctrlPr>
                                      <a:rPr lang="en-US" b="0" i="1" smtClean="0">
                                        <a:solidFill>
                                          <a:srgbClr val="00B050"/>
                                        </a:solidFill>
                                        <a:latin typeface="Cambria Math" panose="02040503050406030204" pitchFamily="18" charset="0"/>
                                      </a:rPr>
                                    </m:ctrlPr>
                                  </m:funcPr>
                                  <m:fName>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𝑛</m:t>
                                    </m:r>
                                    <m:r>
                                      <a:rPr lang="en-US" b="0" i="1" smtClean="0">
                                        <a:solidFill>
                                          <a:srgbClr val="00B050"/>
                                        </a:solidFill>
                                        <a:latin typeface="Cambria Math" panose="02040503050406030204" pitchFamily="18" charset="0"/>
                                      </a:rPr>
                                      <m:t> </m:t>
                                    </m:r>
                                    <m:r>
                                      <m:rPr>
                                        <m:sty m:val="p"/>
                                      </m:rPr>
                                      <a:rPr lang="en-US" b="0" i="0" smtClean="0">
                                        <a:solidFill>
                                          <a:srgbClr val="00B050"/>
                                        </a:solidFill>
                                        <a:latin typeface="Cambria Math" panose="02040503050406030204" pitchFamily="18" charset="0"/>
                                      </a:rPr>
                                      <m:t>tan</m:t>
                                    </m:r>
                                  </m:fName>
                                  <m:e>
                                    <m:d>
                                      <m:dPr>
                                        <m:ctrlPr>
                                          <a:rPr lang="en-US" b="0" i="1" smtClean="0">
                                            <a:solidFill>
                                              <a:srgbClr val="00B050"/>
                                            </a:solidFill>
                                            <a:latin typeface="Cambria Math" panose="02040503050406030204" pitchFamily="18" charset="0"/>
                                          </a:rPr>
                                        </m:ctrlPr>
                                      </m:dPr>
                                      <m:e>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𝜋</m:t>
                                            </m:r>
                                          </m:num>
                                          <m:den>
                                            <m:r>
                                              <a:rPr lang="en-US" b="0" i="1" smtClean="0">
                                                <a:solidFill>
                                                  <a:srgbClr val="00B050"/>
                                                </a:solidFill>
                                                <a:latin typeface="Cambria Math" panose="02040503050406030204" pitchFamily="18" charset="0"/>
                                              </a:rPr>
                                              <m:t>𝑛</m:t>
                                            </m:r>
                                          </m:den>
                                        </m:f>
                                      </m:e>
                                    </m:d>
                                  </m:e>
                                </m:func>
                                <m:r>
                                  <a:rPr lang="en-US" b="0" i="1" smtClean="0">
                                    <a:solidFill>
                                      <a:srgbClr val="00B050"/>
                                    </a:solidFill>
                                    <a:latin typeface="Cambria Math" panose="02040503050406030204" pitchFamily="18" charset="0"/>
                                  </a:rPr>
                                  <m:t>𝑎</m:t>
                                </m:r>
                              </m:oMath>
                            </m:oMathPara>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rPr>
                                  <m:t>a</m:t>
                                </m:r>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𝑠</m:t>
                                    </m:r>
                                  </m:num>
                                  <m:den>
                                    <m:func>
                                      <m:funcPr>
                                        <m:ctrlPr>
                                          <a:rPr lang="en-US" b="0" i="1" smtClean="0">
                                            <a:solidFill>
                                              <a:schemeClr val="bg1"/>
                                            </a:solidFill>
                                            <a:latin typeface="Cambria Math" panose="02040503050406030204" pitchFamily="18" charset="0"/>
                                          </a:rPr>
                                        </m:ctrlPr>
                                      </m:funcPr>
                                      <m:fName>
                                        <m:r>
                                          <a:rPr lang="en-US" b="0" i="0" smtClean="0">
                                            <a:solidFill>
                                              <a:schemeClr val="bg1"/>
                                            </a:solidFill>
                                            <a:latin typeface="Cambria Math" panose="02040503050406030204" pitchFamily="18" charset="0"/>
                                          </a:rPr>
                                          <m:t>2 </m:t>
                                        </m:r>
                                        <m:r>
                                          <m:rPr>
                                            <m:sty m:val="p"/>
                                          </m:rPr>
                                          <a:rPr lang="en-US" b="0" i="0" smtClean="0">
                                            <a:solidFill>
                                              <a:schemeClr val="bg1"/>
                                            </a:solidFill>
                                            <a:latin typeface="Cambria Math" panose="02040503050406030204" pitchFamily="18" charset="0"/>
                                          </a:rPr>
                                          <m:t>tan</m:t>
                                        </m:r>
                                      </m:fName>
                                      <m:e>
                                        <m:d>
                                          <m:dPr>
                                            <m:ctrlPr>
                                              <a:rPr lang="en-US" b="0" i="1" smtClean="0">
                                                <a:solidFill>
                                                  <a:schemeClr val="bg1"/>
                                                </a:solidFill>
                                                <a:latin typeface="Cambria Math" panose="02040503050406030204" pitchFamily="18" charset="0"/>
                                              </a:rPr>
                                            </m:ctrlPr>
                                          </m:dPr>
                                          <m:e>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𝜋</m:t>
                                                </m:r>
                                              </m:num>
                                              <m:den>
                                                <m:r>
                                                  <a:rPr lang="en-US" b="0" i="1" smtClean="0">
                                                    <a:solidFill>
                                                      <a:schemeClr val="bg1"/>
                                                    </a:solidFill>
                                                    <a:latin typeface="Cambria Math" panose="02040503050406030204" pitchFamily="18" charset="0"/>
                                                  </a:rPr>
                                                  <m:t>𝑛</m:t>
                                                </m:r>
                                              </m:den>
                                            </m:f>
                                          </m:e>
                                        </m:d>
                                        <m:r>
                                          <a:rPr lang="en-US" b="0" i="1" smtClean="0">
                                            <a:solidFill>
                                              <a:schemeClr val="bg1"/>
                                            </a:solidFill>
                                            <a:latin typeface="Cambria Math" panose="02040503050406030204" pitchFamily="18" charset="0"/>
                                          </a:rPr>
                                          <m:t>  </m:t>
                                        </m:r>
                                      </m:e>
                                    </m:func>
                                  </m:den>
                                </m:f>
                              </m:oMath>
                            </m:oMathPara>
                          </a14:m>
                          <a:endParaRPr lang="en-US" dirty="0">
                            <a:solidFill>
                              <a:schemeClr val="bg1"/>
                            </a:solidFill>
                          </a:endParaRPr>
                        </a:p>
                      </a:txBody>
                      <a:tcPr anchor="ctr"/>
                    </a:tc>
                    <a:extLst>
                      <a:ext uri="{0D108BD9-81ED-4DB2-BD59-A6C34878D82A}">
                        <a16:rowId xmlns:a16="http://schemas.microsoft.com/office/drawing/2014/main" val="2844510410"/>
                      </a:ext>
                    </a:extLst>
                  </a:tr>
                </a:tbl>
              </a:graphicData>
            </a:graphic>
          </p:graphicFrame>
        </mc:Choice>
        <mc:Fallback xmlns="">
          <p:graphicFrame>
            <p:nvGraphicFramePr>
              <p:cNvPr id="5" name="Table 4">
                <a:extLst>
                  <a:ext uri="{FF2B5EF4-FFF2-40B4-BE49-F238E27FC236}">
                    <a16:creationId xmlns:a16="http://schemas.microsoft.com/office/drawing/2014/main" id="{64498876-C65D-4A15-D1AD-2A34DE3C48B9}"/>
                  </a:ext>
                </a:extLst>
              </p:cNvPr>
              <p:cNvGraphicFramePr>
                <a:graphicFrameLocks noGrp="1"/>
              </p:cNvGraphicFramePr>
              <p:nvPr>
                <p:extLst>
                  <p:ext uri="{D42A27DB-BD31-4B8C-83A1-F6EECF244321}">
                    <p14:modId xmlns:p14="http://schemas.microsoft.com/office/powerpoint/2010/main" val="266746740"/>
                  </p:ext>
                </p:extLst>
              </p:nvPr>
            </p:nvGraphicFramePr>
            <p:xfrm>
              <a:off x="316524" y="1066800"/>
              <a:ext cx="11558952" cy="5476749"/>
            </p:xfrm>
            <a:graphic>
              <a:graphicData uri="http://schemas.openxmlformats.org/drawingml/2006/table">
                <a:tbl>
                  <a:tblPr firstRow="1" bandRow="1">
                    <a:tableStyleId>{5C22544A-7EE6-4342-B048-85BDC9FD1C3A}</a:tableStyleId>
                  </a:tblPr>
                  <a:tblGrid>
                    <a:gridCol w="1969476">
                      <a:extLst>
                        <a:ext uri="{9D8B030D-6E8A-4147-A177-3AD203B41FA5}">
                          <a16:colId xmlns:a16="http://schemas.microsoft.com/office/drawing/2014/main" val="3730276331"/>
                        </a:ext>
                      </a:extLst>
                    </a:gridCol>
                    <a:gridCol w="4325815">
                      <a:extLst>
                        <a:ext uri="{9D8B030D-6E8A-4147-A177-3AD203B41FA5}">
                          <a16:colId xmlns:a16="http://schemas.microsoft.com/office/drawing/2014/main" val="678698692"/>
                        </a:ext>
                      </a:extLst>
                    </a:gridCol>
                    <a:gridCol w="2949376">
                      <a:extLst>
                        <a:ext uri="{9D8B030D-6E8A-4147-A177-3AD203B41FA5}">
                          <a16:colId xmlns:a16="http://schemas.microsoft.com/office/drawing/2014/main" val="2299635422"/>
                        </a:ext>
                      </a:extLst>
                    </a:gridCol>
                    <a:gridCol w="2314285">
                      <a:extLst>
                        <a:ext uri="{9D8B030D-6E8A-4147-A177-3AD203B41FA5}">
                          <a16:colId xmlns:a16="http://schemas.microsoft.com/office/drawing/2014/main" val="469834873"/>
                        </a:ext>
                      </a:extLst>
                    </a:gridCol>
                  </a:tblGrid>
                  <a:tr h="606806">
                    <a:tc>
                      <a:txBody>
                        <a:bodyPr/>
                        <a:lstStyle/>
                        <a:p>
                          <a:pPr algn="ctr"/>
                          <a:r>
                            <a:rPr lang="en-US" dirty="0"/>
                            <a:t>Object</a:t>
                          </a:r>
                        </a:p>
                      </a:txBody>
                      <a:tcPr/>
                    </a:tc>
                    <a:tc>
                      <a:txBody>
                        <a:bodyPr/>
                        <a:lstStyle/>
                        <a:p>
                          <a:pPr algn="ctr"/>
                          <a:r>
                            <a:rPr lang="en-US" dirty="0"/>
                            <a:t>Area</a:t>
                          </a:r>
                        </a:p>
                      </a:txBody>
                      <a:tcPr/>
                    </a:tc>
                    <a:tc>
                      <a:txBody>
                        <a:bodyPr/>
                        <a:lstStyle/>
                        <a:p>
                          <a:pPr algn="ctr"/>
                          <a:r>
                            <a:rPr lang="en-US" dirty="0"/>
                            <a:t>Perimeter</a:t>
                          </a:r>
                        </a:p>
                      </a:txBody>
                      <a:tcPr/>
                    </a:tc>
                    <a:tc>
                      <a:txBody>
                        <a:bodyPr/>
                        <a:lstStyle/>
                        <a:p>
                          <a:endParaRPr lang="en-US"/>
                        </a:p>
                      </a:txBody>
                      <a:tcPr>
                        <a:blipFill>
                          <a:blip r:embed="rId3"/>
                          <a:stretch>
                            <a:fillRect l="-398361" t="-4167" r="-1093" b="-802083"/>
                          </a:stretch>
                        </a:blipFill>
                      </a:tcPr>
                    </a:tc>
                    <a:extLst>
                      <a:ext uri="{0D108BD9-81ED-4DB2-BD59-A6C34878D82A}">
                        <a16:rowId xmlns:a16="http://schemas.microsoft.com/office/drawing/2014/main" val="275901331"/>
                      </a:ext>
                    </a:extLst>
                  </a:tr>
                  <a:tr h="666750">
                    <a:tc>
                      <a:txBody>
                        <a:bodyPr/>
                        <a:lstStyle/>
                        <a:p>
                          <a:pPr algn="ctr"/>
                          <a:r>
                            <a:rPr lang="en-US" dirty="0"/>
                            <a:t>Equilateral Triangle</a:t>
                          </a:r>
                        </a:p>
                      </a:txBody>
                      <a:tcPr anchor="ctr"/>
                    </a:tc>
                    <a:tc>
                      <a:txBody>
                        <a:bodyPr/>
                        <a:lstStyle/>
                        <a:p>
                          <a:endParaRPr lang="en-US"/>
                        </a:p>
                      </a:txBody>
                      <a:tcPr anchor="ctr">
                        <a:blipFill>
                          <a:blip r:embed="rId3"/>
                          <a:stretch>
                            <a:fillRect l="-45322" t="-96154" r="-121930" b="-640385"/>
                          </a:stretch>
                        </a:blipFill>
                      </a:tcPr>
                    </a:tc>
                    <a:tc>
                      <a:txBody>
                        <a:bodyPr/>
                        <a:lstStyle/>
                        <a:p>
                          <a:endParaRPr lang="en-US"/>
                        </a:p>
                      </a:txBody>
                      <a:tcPr anchor="ctr">
                        <a:blipFill>
                          <a:blip r:embed="rId3"/>
                          <a:stretch>
                            <a:fillRect l="-214224" t="-96154" r="-79741" b="-640385"/>
                          </a:stretch>
                        </a:blipFill>
                      </a:tcPr>
                    </a:tc>
                    <a:tc>
                      <a:txBody>
                        <a:bodyPr/>
                        <a:lstStyle/>
                        <a:p>
                          <a:endParaRPr lang="en-US"/>
                        </a:p>
                      </a:txBody>
                      <a:tcPr anchor="ctr">
                        <a:blipFill>
                          <a:blip r:embed="rId3"/>
                          <a:stretch>
                            <a:fillRect l="-398361" t="-96154" r="-1093" b="-640385"/>
                          </a:stretch>
                        </a:blipFill>
                      </a:tcPr>
                    </a:tc>
                    <a:extLst>
                      <a:ext uri="{0D108BD9-81ED-4DB2-BD59-A6C34878D82A}">
                        <a16:rowId xmlns:a16="http://schemas.microsoft.com/office/drawing/2014/main" val="1831704046"/>
                      </a:ext>
                    </a:extLst>
                  </a:tr>
                  <a:tr h="559372">
                    <a:tc>
                      <a:txBody>
                        <a:bodyPr/>
                        <a:lstStyle/>
                        <a:p>
                          <a:pPr algn="ctr"/>
                          <a:r>
                            <a:rPr lang="en-US" dirty="0"/>
                            <a:t>Square</a:t>
                          </a:r>
                        </a:p>
                      </a:txBody>
                      <a:tcPr anchor="ctr"/>
                    </a:tc>
                    <a:tc>
                      <a:txBody>
                        <a:bodyPr/>
                        <a:lstStyle/>
                        <a:p>
                          <a:endParaRPr lang="en-US"/>
                        </a:p>
                      </a:txBody>
                      <a:tcPr anchor="ctr">
                        <a:blipFill>
                          <a:blip r:embed="rId3"/>
                          <a:stretch>
                            <a:fillRect l="-45322" t="-226667" r="-121930" b="-640000"/>
                          </a:stretch>
                        </a:blipFill>
                      </a:tcPr>
                    </a:tc>
                    <a:tc>
                      <a:txBody>
                        <a:bodyPr/>
                        <a:lstStyle/>
                        <a:p>
                          <a:endParaRPr lang="en-US"/>
                        </a:p>
                      </a:txBody>
                      <a:tcPr anchor="ctr">
                        <a:blipFill>
                          <a:blip r:embed="rId3"/>
                          <a:stretch>
                            <a:fillRect l="-214224" t="-226667" r="-79741" b="-640000"/>
                          </a:stretch>
                        </a:blipFill>
                      </a:tcPr>
                    </a:tc>
                    <a:tc>
                      <a:txBody>
                        <a:bodyPr/>
                        <a:lstStyle/>
                        <a:p>
                          <a:endParaRPr lang="en-US"/>
                        </a:p>
                      </a:txBody>
                      <a:tcPr anchor="ctr">
                        <a:blipFill>
                          <a:blip r:embed="rId3"/>
                          <a:stretch>
                            <a:fillRect l="-398361" t="-226667" r="-1093" b="-640000"/>
                          </a:stretch>
                        </a:blipFill>
                      </a:tcPr>
                    </a:tc>
                    <a:extLst>
                      <a:ext uri="{0D108BD9-81ED-4DB2-BD59-A6C34878D82A}">
                        <a16:rowId xmlns:a16="http://schemas.microsoft.com/office/drawing/2014/main" val="2722778888"/>
                      </a:ext>
                    </a:extLst>
                  </a:tr>
                  <a:tr h="1180402">
                    <a:tc>
                      <a:txBody>
                        <a:bodyPr/>
                        <a:lstStyle/>
                        <a:p>
                          <a:pPr algn="ctr"/>
                          <a:r>
                            <a:rPr lang="en-US" dirty="0"/>
                            <a:t>Regular Pentagon</a:t>
                          </a:r>
                        </a:p>
                      </a:txBody>
                      <a:tcPr anchor="ctr"/>
                    </a:tc>
                    <a:tc>
                      <a:txBody>
                        <a:bodyPr/>
                        <a:lstStyle/>
                        <a:p>
                          <a:endParaRPr lang="en-US"/>
                        </a:p>
                      </a:txBody>
                      <a:tcPr anchor="ctr">
                        <a:blipFill>
                          <a:blip r:embed="rId3"/>
                          <a:stretch>
                            <a:fillRect l="-45322" t="-158065" r="-121930" b="-209677"/>
                          </a:stretch>
                        </a:blipFill>
                      </a:tcPr>
                    </a:tc>
                    <a:tc>
                      <a:txBody>
                        <a:bodyPr/>
                        <a:lstStyle/>
                        <a:p>
                          <a:endParaRPr lang="en-US"/>
                        </a:p>
                      </a:txBody>
                      <a:tcPr anchor="ctr">
                        <a:blipFill>
                          <a:blip r:embed="rId3"/>
                          <a:stretch>
                            <a:fillRect l="-214224" t="-158065" r="-79741" b="-209677"/>
                          </a:stretch>
                        </a:blipFill>
                      </a:tcPr>
                    </a:tc>
                    <a:tc>
                      <a:txBody>
                        <a:bodyPr/>
                        <a:lstStyle/>
                        <a:p>
                          <a:endParaRPr lang="en-US"/>
                        </a:p>
                      </a:txBody>
                      <a:tcPr anchor="ctr">
                        <a:blipFill>
                          <a:blip r:embed="rId3"/>
                          <a:stretch>
                            <a:fillRect l="-398361" t="-158065" r="-1093" b="-209677"/>
                          </a:stretch>
                        </a:blipFill>
                      </a:tcPr>
                    </a:tc>
                    <a:extLst>
                      <a:ext uri="{0D108BD9-81ED-4DB2-BD59-A6C34878D82A}">
                        <a16:rowId xmlns:a16="http://schemas.microsoft.com/office/drawing/2014/main" val="735371677"/>
                      </a:ext>
                    </a:extLst>
                  </a:tr>
                  <a:tr h="666750">
                    <a:tc>
                      <a:txBody>
                        <a:bodyPr/>
                        <a:lstStyle/>
                        <a:p>
                          <a:pPr algn="ctr"/>
                          <a:r>
                            <a:rPr lang="en-US" dirty="0"/>
                            <a:t>Regular Hexagon</a:t>
                          </a:r>
                        </a:p>
                      </a:txBody>
                      <a:tcPr anchor="ctr"/>
                    </a:tc>
                    <a:tc>
                      <a:txBody>
                        <a:bodyPr/>
                        <a:lstStyle/>
                        <a:p>
                          <a:endParaRPr lang="en-US"/>
                        </a:p>
                      </a:txBody>
                      <a:tcPr anchor="ctr">
                        <a:blipFill>
                          <a:blip r:embed="rId3"/>
                          <a:stretch>
                            <a:fillRect l="-45322" t="-461538" r="-121930" b="-275000"/>
                          </a:stretch>
                        </a:blipFill>
                      </a:tcPr>
                    </a:tc>
                    <a:tc>
                      <a:txBody>
                        <a:bodyPr/>
                        <a:lstStyle/>
                        <a:p>
                          <a:endParaRPr lang="en-US"/>
                        </a:p>
                      </a:txBody>
                      <a:tcPr anchor="ctr">
                        <a:blipFill>
                          <a:blip r:embed="rId3"/>
                          <a:stretch>
                            <a:fillRect l="-214224" t="-461538" r="-79741" b="-275000"/>
                          </a:stretch>
                        </a:blipFill>
                      </a:tcPr>
                    </a:tc>
                    <a:tc>
                      <a:txBody>
                        <a:bodyPr/>
                        <a:lstStyle/>
                        <a:p>
                          <a:endParaRPr lang="en-US"/>
                        </a:p>
                      </a:txBody>
                      <a:tcPr anchor="ctr">
                        <a:blipFill>
                          <a:blip r:embed="rId3"/>
                          <a:stretch>
                            <a:fillRect l="-398361" t="-461538" r="-1093" b="-275000"/>
                          </a:stretch>
                        </a:blipFill>
                      </a:tcPr>
                    </a:tc>
                    <a:extLst>
                      <a:ext uri="{0D108BD9-81ED-4DB2-BD59-A6C34878D82A}">
                        <a16:rowId xmlns:a16="http://schemas.microsoft.com/office/drawing/2014/main" val="3035453859"/>
                      </a:ext>
                    </a:extLst>
                  </a:tr>
                  <a:tr h="528447">
                    <a:tc>
                      <a:txBody>
                        <a:bodyPr/>
                        <a:lstStyle/>
                        <a:p>
                          <a:pPr algn="ctr"/>
                          <a:r>
                            <a:rPr lang="en-US" dirty="0"/>
                            <a:t>Regular Octagon</a:t>
                          </a:r>
                        </a:p>
                      </a:txBody>
                      <a:tcPr anchor="ctr"/>
                    </a:tc>
                    <a:tc>
                      <a:txBody>
                        <a:bodyPr/>
                        <a:lstStyle/>
                        <a:p>
                          <a:endParaRPr lang="en-US"/>
                        </a:p>
                      </a:txBody>
                      <a:tcPr anchor="ctr">
                        <a:blipFill>
                          <a:blip r:embed="rId3"/>
                          <a:stretch>
                            <a:fillRect l="-45322" t="-695238" r="-121930" b="-240476"/>
                          </a:stretch>
                        </a:blipFill>
                      </a:tcPr>
                    </a:tc>
                    <a:tc>
                      <a:txBody>
                        <a:bodyPr/>
                        <a:lstStyle/>
                        <a:p>
                          <a:endParaRPr lang="en-US"/>
                        </a:p>
                      </a:txBody>
                      <a:tcPr anchor="ctr">
                        <a:blipFill>
                          <a:blip r:embed="rId3"/>
                          <a:stretch>
                            <a:fillRect l="-214224" t="-695238" r="-79741" b="-240476"/>
                          </a:stretch>
                        </a:blipFill>
                      </a:tcPr>
                    </a:tc>
                    <a:tc>
                      <a:txBody>
                        <a:bodyPr/>
                        <a:lstStyle/>
                        <a:p>
                          <a:endParaRPr lang="en-US"/>
                        </a:p>
                      </a:txBody>
                      <a:tcPr anchor="ctr">
                        <a:blipFill>
                          <a:blip r:embed="rId3"/>
                          <a:stretch>
                            <a:fillRect l="-398361" t="-695238" r="-1093" b="-240476"/>
                          </a:stretch>
                        </a:blipFill>
                      </a:tcPr>
                    </a:tc>
                    <a:extLst>
                      <a:ext uri="{0D108BD9-81ED-4DB2-BD59-A6C34878D82A}">
                        <a16:rowId xmlns:a16="http://schemas.microsoft.com/office/drawing/2014/main" val="535742758"/>
                      </a:ext>
                    </a:extLst>
                  </a:tr>
                  <a:tr h="1268222">
                    <a:tc>
                      <a:txBody>
                        <a:bodyPr/>
                        <a:lstStyle/>
                        <a:p>
                          <a:pPr algn="ctr"/>
                          <a:r>
                            <a:rPr lang="en-US" dirty="0"/>
                            <a:t>Regular </a:t>
                          </a:r>
                          <a:r>
                            <a:rPr lang="en-US" i="1" dirty="0"/>
                            <a:t>n</a:t>
                          </a:r>
                          <a:r>
                            <a:rPr lang="en-US" dirty="0"/>
                            <a:t>-</a:t>
                          </a:r>
                          <a:r>
                            <a:rPr lang="en-US" dirty="0" err="1"/>
                            <a:t>gon</a:t>
                          </a:r>
                          <a:endParaRPr lang="en-US" dirty="0"/>
                        </a:p>
                      </a:txBody>
                      <a:tcPr anchor="ctr"/>
                    </a:tc>
                    <a:tc>
                      <a:txBody>
                        <a:bodyPr/>
                        <a:lstStyle/>
                        <a:p>
                          <a:endParaRPr lang="en-US"/>
                        </a:p>
                      </a:txBody>
                      <a:tcPr anchor="ctr">
                        <a:blipFill>
                          <a:blip r:embed="rId3"/>
                          <a:stretch>
                            <a:fillRect l="-45322" t="-334000" r="-121930" b="-1000"/>
                          </a:stretch>
                        </a:blipFill>
                      </a:tcPr>
                    </a:tc>
                    <a:tc>
                      <a:txBody>
                        <a:bodyPr/>
                        <a:lstStyle/>
                        <a:p>
                          <a:endParaRPr lang="en-US"/>
                        </a:p>
                      </a:txBody>
                      <a:tcPr anchor="ctr">
                        <a:blipFill>
                          <a:blip r:embed="rId3"/>
                          <a:stretch>
                            <a:fillRect l="-214224" t="-334000" r="-79741" b="-1000"/>
                          </a:stretch>
                        </a:blipFill>
                      </a:tcPr>
                    </a:tc>
                    <a:tc>
                      <a:txBody>
                        <a:bodyPr/>
                        <a:lstStyle/>
                        <a:p>
                          <a:endParaRPr lang="en-US"/>
                        </a:p>
                      </a:txBody>
                      <a:tcPr anchor="ctr">
                        <a:blipFill>
                          <a:blip r:embed="rId3"/>
                          <a:stretch>
                            <a:fillRect l="-398361" t="-334000" r="-1093" b="-1000"/>
                          </a:stretch>
                        </a:blipFill>
                      </a:tcPr>
                    </a:tc>
                    <a:extLst>
                      <a:ext uri="{0D108BD9-81ED-4DB2-BD59-A6C34878D82A}">
                        <a16:rowId xmlns:a16="http://schemas.microsoft.com/office/drawing/2014/main" val="2844510410"/>
                      </a:ext>
                    </a:extLst>
                  </a:tr>
                </a:tbl>
              </a:graphicData>
            </a:graphic>
          </p:graphicFrame>
        </mc:Fallback>
      </mc:AlternateContent>
      <p:sp>
        <p:nvSpPr>
          <p:cNvPr id="6" name="TextBox 5">
            <a:extLst>
              <a:ext uri="{FF2B5EF4-FFF2-40B4-BE49-F238E27FC236}">
                <a16:creationId xmlns:a16="http://schemas.microsoft.com/office/drawing/2014/main" id="{B5A8630A-610E-070E-3D38-4736378271E2}"/>
              </a:ext>
            </a:extLst>
          </p:cNvPr>
          <p:cNvSpPr txBox="1"/>
          <p:nvPr/>
        </p:nvSpPr>
        <p:spPr>
          <a:xfrm>
            <a:off x="5644661" y="2971800"/>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352210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9B46-82DE-1A62-60D5-C7EF5955045C}"/>
              </a:ext>
            </a:extLst>
          </p:cNvPr>
          <p:cNvSpPr>
            <a:spLocks noGrp="1"/>
          </p:cNvSpPr>
          <p:nvPr>
            <p:ph type="title"/>
          </p:nvPr>
        </p:nvSpPr>
        <p:spPr/>
        <p:txBody>
          <a:bodyPr/>
          <a:lstStyle/>
          <a:p>
            <a:r>
              <a:rPr lang="en-US" dirty="0"/>
              <a:t>3D Examples – Platonic Solids</a:t>
            </a:r>
          </a:p>
        </p:txBody>
      </p:sp>
      <p:sp>
        <p:nvSpPr>
          <p:cNvPr id="3" name="Content Placeholder 2">
            <a:extLst>
              <a:ext uri="{FF2B5EF4-FFF2-40B4-BE49-F238E27FC236}">
                <a16:creationId xmlns:a16="http://schemas.microsoft.com/office/drawing/2014/main" id="{7359FEF6-8430-45C8-CC32-007C74427A91}"/>
              </a:ext>
            </a:extLst>
          </p:cNvPr>
          <p:cNvSpPr>
            <a:spLocks noGrp="1"/>
          </p:cNvSpPr>
          <p:nvPr>
            <p:ph idx="1"/>
          </p:nvPr>
        </p:nvSpPr>
        <p:spPr/>
        <p:txBody>
          <a:bodyPr/>
          <a:lstStyle/>
          <a:p>
            <a:pPr marL="0" indent="0">
              <a:buNone/>
            </a:pPr>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601B1D87-379D-EB58-24DB-AA7326769BEE}"/>
                  </a:ext>
                </a:extLst>
              </p:cNvPr>
              <p:cNvGraphicFramePr>
                <a:graphicFrameLocks noGrp="1"/>
              </p:cNvGraphicFramePr>
              <p:nvPr>
                <p:extLst>
                  <p:ext uri="{D42A27DB-BD31-4B8C-83A1-F6EECF244321}">
                    <p14:modId xmlns:p14="http://schemas.microsoft.com/office/powerpoint/2010/main" val="460804293"/>
                  </p:ext>
                </p:extLst>
              </p:nvPr>
            </p:nvGraphicFramePr>
            <p:xfrm>
              <a:off x="316524" y="1862369"/>
              <a:ext cx="11558952" cy="4124961"/>
            </p:xfrm>
            <a:graphic>
              <a:graphicData uri="http://schemas.openxmlformats.org/drawingml/2006/table">
                <a:tbl>
                  <a:tblPr firstRow="1" bandRow="1">
                    <a:tableStyleId>{5C22544A-7EE6-4342-B048-85BDC9FD1C3A}</a:tableStyleId>
                  </a:tblPr>
                  <a:tblGrid>
                    <a:gridCol w="1652953">
                      <a:extLst>
                        <a:ext uri="{9D8B030D-6E8A-4147-A177-3AD203B41FA5}">
                          <a16:colId xmlns:a16="http://schemas.microsoft.com/office/drawing/2014/main" val="3730276331"/>
                        </a:ext>
                      </a:extLst>
                    </a:gridCol>
                    <a:gridCol w="3868615">
                      <a:extLst>
                        <a:ext uri="{9D8B030D-6E8A-4147-A177-3AD203B41FA5}">
                          <a16:colId xmlns:a16="http://schemas.microsoft.com/office/drawing/2014/main" val="678698692"/>
                        </a:ext>
                      </a:extLst>
                    </a:gridCol>
                    <a:gridCol w="3723099">
                      <a:extLst>
                        <a:ext uri="{9D8B030D-6E8A-4147-A177-3AD203B41FA5}">
                          <a16:colId xmlns:a16="http://schemas.microsoft.com/office/drawing/2014/main" val="2299635422"/>
                        </a:ext>
                      </a:extLst>
                    </a:gridCol>
                    <a:gridCol w="2314285">
                      <a:extLst>
                        <a:ext uri="{9D8B030D-6E8A-4147-A177-3AD203B41FA5}">
                          <a16:colId xmlns:a16="http://schemas.microsoft.com/office/drawing/2014/main" val="469834873"/>
                        </a:ext>
                      </a:extLst>
                    </a:gridCol>
                  </a:tblGrid>
                  <a:tr h="342780">
                    <a:tc>
                      <a:txBody>
                        <a:bodyPr/>
                        <a:lstStyle/>
                        <a:p>
                          <a:pPr algn="ctr"/>
                          <a:r>
                            <a:rPr lang="en-US" dirty="0"/>
                            <a:t>Object</a:t>
                          </a:r>
                        </a:p>
                      </a:txBody>
                      <a:tcPr/>
                    </a:tc>
                    <a:tc>
                      <a:txBody>
                        <a:bodyPr/>
                        <a:lstStyle/>
                        <a:p>
                          <a:pPr algn="ctr"/>
                          <a:r>
                            <a:rPr lang="en-US" dirty="0"/>
                            <a:t>Volume</a:t>
                          </a:r>
                        </a:p>
                      </a:txBody>
                      <a:tcPr/>
                    </a:tc>
                    <a:tc>
                      <a:txBody>
                        <a:bodyPr/>
                        <a:lstStyle/>
                        <a:p>
                          <a:pPr algn="ctr"/>
                          <a:r>
                            <a:rPr lang="en-US" dirty="0"/>
                            <a:t>Surface Area</a:t>
                          </a:r>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r>
                                  <a:rPr lang="en-US" b="1" i="1" smtClean="0">
                                    <a:latin typeface="Cambria Math" panose="02040503050406030204" pitchFamily="18" charset="0"/>
                                  </a:rPr>
                                  <m:t>=</m:t>
                                </m:r>
                                <m:r>
                                  <a:rPr lang="en-US" b="1" i="1" smtClean="0">
                                    <a:latin typeface="Cambria Math" panose="02040503050406030204" pitchFamily="18" charset="0"/>
                                  </a:rPr>
                                  <m:t>𝜶</m:t>
                                </m:r>
                                <m:r>
                                  <a:rPr lang="en-US" b="1" i="1" smtClean="0">
                                    <a:latin typeface="Cambria Math" panose="02040503050406030204" pitchFamily="18" charset="0"/>
                                  </a:rPr>
                                  <m:t>𝒔</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𝟑</m:t>
                                    </m:r>
                                    <m:r>
                                      <a:rPr lang="en-US" b="1" i="1" smtClean="0">
                                        <a:latin typeface="Cambria Math" panose="02040503050406030204" pitchFamily="18" charset="0"/>
                                      </a:rPr>
                                      <m:t>𝒄</m:t>
                                    </m:r>
                                  </m:num>
                                  <m:den>
                                    <m:r>
                                      <a:rPr lang="en-US" b="1" i="1" smtClean="0">
                                        <a:latin typeface="Cambria Math" panose="02040503050406030204" pitchFamily="18" charset="0"/>
                                      </a:rPr>
                                      <m:t>𝒌</m:t>
                                    </m:r>
                                  </m:den>
                                </m:f>
                                <m:r>
                                  <a:rPr lang="en-US" b="1" i="1" smtClean="0">
                                    <a:latin typeface="Cambria Math" panose="02040503050406030204" pitchFamily="18" charset="0"/>
                                  </a:rPr>
                                  <m:t>𝒔</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𝟑</m:t>
                                    </m:r>
                                    <m:r>
                                      <a:rPr lang="en-US" b="1" i="1" smtClean="0">
                                        <a:latin typeface="Cambria Math" panose="02040503050406030204" pitchFamily="18" charset="0"/>
                                      </a:rPr>
                                      <m:t>𝒄</m:t>
                                    </m:r>
                                  </m:num>
                                  <m:den>
                                    <m:r>
                                      <a:rPr lang="en-US" b="1" i="1" smtClean="0">
                                        <a:latin typeface="Cambria Math" panose="02040503050406030204" pitchFamily="18" charset="0"/>
                                      </a:rPr>
                                      <m:t>𝒌</m:t>
                                    </m:r>
                                  </m:den>
                                </m:f>
                                <m:r>
                                  <a:rPr lang="en-US" b="1" i="1" smtClean="0">
                                    <a:latin typeface="Cambria Math" panose="02040503050406030204" pitchFamily="18" charset="0"/>
                                  </a:rPr>
                                  <m:t>𝒔</m:t>
                                </m:r>
                              </m:oMath>
                            </m:oMathPara>
                          </a14:m>
                          <a:endParaRPr lang="en-US" dirty="0"/>
                        </a:p>
                      </a:txBody>
                      <a:tcPr/>
                    </a:tc>
                    <a:extLst>
                      <a:ext uri="{0D108BD9-81ED-4DB2-BD59-A6C34878D82A}">
                        <a16:rowId xmlns:a16="http://schemas.microsoft.com/office/drawing/2014/main" val="275901331"/>
                      </a:ext>
                    </a:extLst>
                  </a:tr>
                  <a:tr h="0">
                    <a:tc>
                      <a:txBody>
                        <a:bodyPr/>
                        <a:lstStyle/>
                        <a:p>
                          <a:pPr algn="ctr"/>
                          <a:r>
                            <a:rPr lang="en-US" dirty="0"/>
                            <a:t>Tetrahedron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m:t>
                                      </m:r>
                                    </m:e>
                                  </m:rad>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m:t>
                                  </m:r>
                                </m:e>
                                <m:sup>
                                  <m:r>
                                    <a:rPr lang="en-US" b="0" i="1" smtClean="0">
                                      <a:latin typeface="Cambria Math" panose="02040503050406030204" pitchFamily="18" charset="0"/>
                                    </a:rPr>
                                    <m:t>3</m:t>
                                  </m:r>
                                </m:sup>
                              </m:sSup>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8</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 </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3</m:t>
                                  </m:r>
                                </m:sup>
                              </m:sSup>
                            </m:oMath>
                          </a14:m>
                          <a:r>
                            <a:rPr lang="en-US" b="0" dirty="0"/>
                            <a:t>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m:t>
                                  </m:r>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sSup>
                                <m:sSupPr>
                                  <m:ctrlPr>
                                    <a:rPr lang="en-US" b="0" i="1" smtClean="0">
                                      <a:solidFill>
                                        <a:schemeClr val="bg1"/>
                                      </a:solidFill>
                                      <a:latin typeface="Cambria Math" panose="02040503050406030204" pitchFamily="18" charset="0"/>
                                    </a:rPr>
                                  </m:ctrlPr>
                                </m:sSupPr>
                                <m:e>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2</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6</m:t>
                                          </m:r>
                                        </m:e>
                                      </m:rad>
                                      <m:r>
                                        <a:rPr lang="en-US" b="0" i="1" smtClean="0">
                                          <a:solidFill>
                                            <a:schemeClr val="bg1"/>
                                          </a:solidFill>
                                          <a:latin typeface="Cambria Math" panose="02040503050406030204" pitchFamily="18" charset="0"/>
                                        </a:rPr>
                                        <m:t>𝑎</m:t>
                                      </m:r>
                                    </m:e>
                                  </m:d>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m:t>
                              </m:r>
                              <m:r>
                                <a:rPr lang="en-US" b="0" i="1" smtClean="0">
                                  <a:solidFill>
                                    <a:srgbClr val="00B050"/>
                                  </a:solidFill>
                                  <a:latin typeface="Cambria Math" panose="02040503050406030204" pitchFamily="18" charset="0"/>
                                </a:rPr>
                                <m:t>24</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r>
                                <a:rPr lang="en-US" b="0" i="1" smtClean="0">
                                  <a:solidFill>
                                    <a:srgbClr val="00B050"/>
                                  </a:solidFill>
                                  <a:latin typeface="Cambria Math" panose="02040503050406030204" pitchFamily="18" charset="0"/>
                                </a:rPr>
                                <m:t> </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2</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oMath>
                            </m:oMathPara>
                          </a14:m>
                          <a:endParaRPr lang="en-US" dirty="0">
                            <a:solidFill>
                              <a:srgbClr val="00B050"/>
                            </a:solidFill>
                          </a:endParaRPr>
                        </a:p>
                      </a:txBody>
                      <a:tcPr anchor="ctr"/>
                    </a:tc>
                    <a:extLst>
                      <a:ext uri="{0D108BD9-81ED-4DB2-BD59-A6C34878D82A}">
                        <a16:rowId xmlns:a16="http://schemas.microsoft.com/office/drawing/2014/main" val="1831704046"/>
                      </a:ext>
                    </a:extLst>
                  </a:tr>
                  <a:tr h="0">
                    <a:tc>
                      <a:txBody>
                        <a:bodyPr/>
                        <a:lstStyle/>
                        <a:p>
                          <a:pPr algn="ctr"/>
                          <a:r>
                            <a:rPr lang="en-US" dirty="0"/>
                            <a:t>Cube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𝑎</m:t>
                                        </m:r>
                                      </m:e>
                                    </m:d>
                                  </m:e>
                                  <m:sup>
                                    <m:r>
                                      <a:rPr lang="en-US" b="0" i="1" smtClean="0">
                                        <a:latin typeface="Cambria Math" panose="02040503050406030204" pitchFamily="18" charset="0"/>
                                      </a:rPr>
                                      <m:t>3</m:t>
                                    </m:r>
                                  </m:sup>
                                </m:sSup>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8</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3</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=6</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m:t>
                                  </m:r>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m:t>
                              </m:r>
                              <m:r>
                                <a:rPr lang="en-US" b="0" i="1" smtClean="0">
                                  <a:solidFill>
                                    <a:schemeClr val="bg1">
                                      <a:lumMod val="95000"/>
                                      <a:lumOff val="5000"/>
                                    </a:schemeClr>
                                  </a:solidFill>
                                  <a:latin typeface="Cambria Math" panose="02040503050406030204" pitchFamily="18" charset="0"/>
                                </a:rPr>
                                <m:t>6</m:t>
                              </m:r>
                              <m:sSup>
                                <m:sSupPr>
                                  <m:ctrlPr>
                                    <a:rPr lang="en-US" b="0" i="1" smtClean="0">
                                      <a:solidFill>
                                        <a:schemeClr val="bg1">
                                          <a:lumMod val="95000"/>
                                          <a:lumOff val="5000"/>
                                        </a:schemeClr>
                                      </a:solidFill>
                                      <a:latin typeface="Cambria Math" panose="02040503050406030204" pitchFamily="18" charset="0"/>
                                    </a:rPr>
                                  </m:ctrlPr>
                                </m:sSupPr>
                                <m:e>
                                  <m:d>
                                    <m:dPr>
                                      <m:ctrlPr>
                                        <a:rPr lang="en-US" b="0" i="1" smtClean="0">
                                          <a:solidFill>
                                            <a:schemeClr val="bg1">
                                              <a:lumMod val="95000"/>
                                              <a:lumOff val="5000"/>
                                            </a:schemeClr>
                                          </a:solidFill>
                                          <a:latin typeface="Cambria Math" panose="02040503050406030204" pitchFamily="18" charset="0"/>
                                        </a:rPr>
                                      </m:ctrlPr>
                                    </m:dPr>
                                    <m:e>
                                      <m:r>
                                        <a:rPr lang="en-US" b="0" i="1" smtClean="0">
                                          <a:solidFill>
                                            <a:schemeClr val="bg1">
                                              <a:lumMod val="95000"/>
                                              <a:lumOff val="5000"/>
                                            </a:schemeClr>
                                          </a:solidFill>
                                          <a:latin typeface="Cambria Math" panose="02040503050406030204" pitchFamily="18" charset="0"/>
                                        </a:rPr>
                                        <m:t>2</m:t>
                                      </m:r>
                                      <m:r>
                                        <a:rPr lang="en-US" b="0" i="1" smtClean="0">
                                          <a:solidFill>
                                            <a:schemeClr val="bg1">
                                              <a:lumMod val="95000"/>
                                              <a:lumOff val="5000"/>
                                            </a:schemeClr>
                                          </a:solidFill>
                                          <a:latin typeface="Cambria Math" panose="02040503050406030204" pitchFamily="18" charset="0"/>
                                        </a:rPr>
                                        <m:t>𝑎</m:t>
                                      </m:r>
                                    </m:e>
                                  </m:d>
                                </m:e>
                                <m:sup>
                                  <m:r>
                                    <a:rPr lang="en-US" b="0" i="1" smtClean="0">
                                      <a:solidFill>
                                        <a:schemeClr val="bg1">
                                          <a:lumMod val="95000"/>
                                          <a:lumOff val="5000"/>
                                        </a:schemeClr>
                                      </a:solidFill>
                                      <a:latin typeface="Cambria Math" panose="02040503050406030204" pitchFamily="18" charset="0"/>
                                    </a:rPr>
                                    <m:t>2</m:t>
                                  </m:r>
                                </m:sup>
                              </m:sSup>
                              <m:r>
                                <a:rPr lang="en-US" b="0" i="1" smtClean="0">
                                  <a:solidFill>
                                    <a:schemeClr val="bg1">
                                      <a:lumMod val="95000"/>
                                      <a:lumOff val="5000"/>
                                    </a:schemeClr>
                                  </a:solidFill>
                                  <a:latin typeface="Cambria Math" panose="02040503050406030204" pitchFamily="18" charset="0"/>
                                </a:rPr>
                                <m:t>=</m:t>
                              </m:r>
                              <m:r>
                                <a:rPr lang="en-US" b="0" i="1" smtClean="0">
                                  <a:solidFill>
                                    <a:srgbClr val="00B050"/>
                                  </a:solidFill>
                                  <a:latin typeface="Cambria Math" panose="02040503050406030204" pitchFamily="18" charset="0"/>
                                </a:rPr>
                                <m:t>24</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2</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2</m:t>
                                    </m:r>
                                  </m:den>
                                </m:f>
                              </m:oMath>
                            </m:oMathPara>
                          </a14:m>
                          <a:endParaRPr lang="en-US" dirty="0">
                            <a:solidFill>
                              <a:srgbClr val="00B050"/>
                            </a:solidFill>
                          </a:endParaRPr>
                        </a:p>
                      </a:txBody>
                      <a:tcPr anchor="ctr"/>
                    </a:tc>
                    <a:extLst>
                      <a:ext uri="{0D108BD9-81ED-4DB2-BD59-A6C34878D82A}">
                        <a16:rowId xmlns:a16="http://schemas.microsoft.com/office/drawing/2014/main" val="2722778888"/>
                      </a:ext>
                    </a:extLst>
                  </a:tr>
                  <a:tr h="0">
                    <a:tc>
                      <a:txBody>
                        <a:bodyPr/>
                        <a:lstStyle/>
                        <a:p>
                          <a:pPr algn="ctr"/>
                          <a:r>
                            <a:rPr lang="en-US" dirty="0"/>
                            <a:t>Octahedron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num>
                                <m:den>
                                  <m:r>
                                    <a:rPr lang="en-US" b="0" i="1" smtClean="0">
                                      <a:latin typeface="Cambria Math" panose="02040503050406030204" pitchFamily="18" charset="0"/>
                                    </a:rPr>
                                    <m:t>3</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oMath>
                          </a14:m>
                          <a:r>
                            <a:rPr lang="en-US" b="0" dirty="0"/>
                            <a:t>=</a:t>
                          </a:r>
                          <a14:m>
                            <m:oMath xmlns:m="http://schemas.openxmlformats.org/officeDocument/2006/math">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num>
                                <m:den>
                                  <m:r>
                                    <a:rPr lang="en-US" b="0" i="1" smtClean="0">
                                      <a:latin typeface="Cambria Math" panose="02040503050406030204" pitchFamily="18" charset="0"/>
                                    </a:rPr>
                                    <m:t>3</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m:t>
                                      </m:r>
                                    </m:e>
                                  </m:rad>
                                  <m:r>
                                    <a:rPr lang="en-US" b="0" i="1" smtClean="0">
                                      <a:latin typeface="Cambria Math" panose="02040503050406030204" pitchFamily="18" charset="0"/>
                                    </a:rPr>
                                    <m:t>𝑎</m:t>
                                  </m:r>
                                  <m:r>
                                    <a:rPr lang="en-US" b="0" i="1" smtClean="0">
                                      <a:latin typeface="Cambria Math" panose="02040503050406030204" pitchFamily="18" charset="0"/>
                                    </a:rPr>
                                    <m:t>)</m:t>
                                  </m:r>
                                </m:e>
                                <m:sup>
                                  <m:r>
                                    <a:rPr lang="en-US" b="0" i="1" smtClean="0">
                                      <a:latin typeface="Cambria Math" panose="02040503050406030204" pitchFamily="18" charset="0"/>
                                    </a:rPr>
                                    <m:t>3</m:t>
                                  </m:r>
                                </m:sup>
                              </m:sSup>
                              <m:r>
                                <a:rPr lang="en-US" b="0" i="0" smtClean="0">
                                  <a:latin typeface="Cambria Math" panose="02040503050406030204" pitchFamily="18" charset="0"/>
                                </a:rPr>
                                <m:t>=</m:t>
                              </m:r>
                              <m:r>
                                <a:rPr lang="en-US" b="0" i="1" smtClean="0">
                                  <a:solidFill>
                                    <a:srgbClr val="00B050"/>
                                  </a:solidFill>
                                  <a:latin typeface="Cambria Math" panose="02040503050406030204" pitchFamily="18" charset="0"/>
                                </a:rPr>
                                <m:t>4</m:t>
                              </m:r>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3</m:t>
                                  </m:r>
                                </m:e>
                              </m:rad>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𝑠</m:t>
                                  </m:r>
                                </m:e>
                                <m:sup>
                                  <m:r>
                                    <a:rPr lang="en-US" b="0" i="1" smtClean="0">
                                      <a:solidFill>
                                        <a:srgbClr val="00B050"/>
                                      </a:solidFill>
                                      <a:latin typeface="Cambria Math" panose="02040503050406030204" pitchFamily="18" charset="0"/>
                                    </a:rPr>
                                    <m:t>3</m:t>
                                  </m:r>
                                </m:sup>
                              </m:sSup>
                            </m:oMath>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=2</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m:t>
                                  </m:r>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=2</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sSup>
                                <m:sSupPr>
                                  <m:ctrlPr>
                                    <a:rPr lang="en-US" b="0" i="1" smtClean="0">
                                      <a:solidFill>
                                        <a:srgbClr val="00B050"/>
                                      </a:solidFill>
                                      <a:latin typeface="Cambria Math" panose="02040503050406030204" pitchFamily="18" charset="0"/>
                                    </a:rPr>
                                  </m:ctrlPr>
                                </m:sSupPr>
                                <m:e>
                                  <m:d>
                                    <m:dPr>
                                      <m:ctrlPr>
                                        <a:rPr lang="en-US" b="0" i="1" smtClean="0">
                                          <a:solidFill>
                                            <a:srgbClr val="00B050"/>
                                          </a:solidFill>
                                          <a:latin typeface="Cambria Math" panose="02040503050406030204" pitchFamily="18" charset="0"/>
                                        </a:rPr>
                                      </m:ctrlPr>
                                    </m:dPr>
                                    <m:e>
                                      <m:rad>
                                        <m:radPr>
                                          <m:degHide m:val="on"/>
                                          <m:ctrlPr>
                                            <a:rPr lang="en-US" b="0" i="1" smtClean="0">
                                              <a:solidFill>
                                                <a:srgbClr val="00B050"/>
                                              </a:solidFill>
                                              <a:latin typeface="Cambria Math" panose="02040503050406030204" pitchFamily="18" charset="0"/>
                                            </a:rPr>
                                          </m:ctrlPr>
                                        </m:radPr>
                                        <m:deg/>
                                        <m:e>
                                          <m:r>
                                            <a:rPr lang="en-US" b="0" i="1" smtClean="0">
                                              <a:solidFill>
                                                <a:srgbClr val="00B050"/>
                                              </a:solidFill>
                                              <a:latin typeface="Cambria Math" panose="02040503050406030204" pitchFamily="18" charset="0"/>
                                            </a:rPr>
                                            <m:t>6</m:t>
                                          </m:r>
                                        </m:e>
                                      </m:rad>
                                      <m:r>
                                        <a:rPr lang="en-US" b="0" i="1" smtClean="0">
                                          <a:solidFill>
                                            <a:srgbClr val="00B050"/>
                                          </a:solidFill>
                                          <a:latin typeface="Cambria Math" panose="02040503050406030204" pitchFamily="18" charset="0"/>
                                        </a:rPr>
                                        <m:t>𝑎</m:t>
                                      </m:r>
                                    </m:e>
                                  </m:d>
                                </m:e>
                                <m:sup>
                                  <m:r>
                                    <a:rPr lang="en-US" b="0" i="1" smtClean="0">
                                      <a:solidFill>
                                        <a:srgbClr val="00B050"/>
                                      </a:solidFill>
                                      <a:latin typeface="Cambria Math" panose="02040503050406030204" pitchFamily="18" charset="0"/>
                                    </a:rPr>
                                    <m:t>2</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m:t>
                                        </m:r>
                                      </m:e>
                                    </m:rad>
                                  </m:den>
                                </m:f>
                              </m:oMath>
                            </m:oMathPara>
                          </a14:m>
                          <a:endParaRPr lang="en-US" dirty="0">
                            <a:solidFill>
                              <a:srgbClr val="00B05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00B050"/>
                            </a:solidFill>
                          </a:endParaRPr>
                        </a:p>
                      </a:txBody>
                      <a:tcPr anchor="ctr"/>
                    </a:tc>
                    <a:extLst>
                      <a:ext uri="{0D108BD9-81ED-4DB2-BD59-A6C34878D82A}">
                        <a16:rowId xmlns:a16="http://schemas.microsoft.com/office/drawing/2014/main" val="735371677"/>
                      </a:ext>
                    </a:extLst>
                  </a:tr>
                  <a:tr h="0">
                    <a:tc>
                      <a:txBody>
                        <a:bodyPr/>
                        <a:lstStyle/>
                        <a:p>
                          <a:pPr algn="ctr"/>
                          <a:r>
                            <a:rPr lang="en-US" dirty="0"/>
                            <a:t>Dodecahedron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d>
                                      <m:dPr>
                                        <m:ctrlPr>
                                          <a:rPr lang="en-US" b="0" i="1" smtClean="0">
                                            <a:latin typeface="Cambria Math" panose="02040503050406030204" pitchFamily="18" charset="0"/>
                                          </a:rPr>
                                        </m:ctrlPr>
                                      </m:dPr>
                                      <m:e>
                                        <m:r>
                                          <a:rPr lang="en-US" b="0" i="1" smtClean="0">
                                            <a:latin typeface="Cambria Math" panose="02040503050406030204" pitchFamily="18" charset="0"/>
                                          </a:rPr>
                                          <m:t>15+7</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e>
                                        </m:rad>
                                      </m:e>
                                    </m:d>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m:t>
                                    </m:r>
                                  </m:e>
                                </m:d>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3</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=3</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5</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5+2</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5</m:t>
                                          </m:r>
                                        </m:e>
                                      </m:rad>
                                    </m:e>
                                  </m:d>
                                </m:e>
                              </m:rad>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m:t>
                                  </m:r>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m:t>
                              </m:r>
                              <m:r>
                                <a:rPr lang="en-US" b="0" i="1" smtClean="0">
                                  <a:solidFill>
                                    <a:srgbClr val="00B050"/>
                                  </a:solidFill>
                                  <a:latin typeface="Cambria Math" panose="02040503050406030204" pitchFamily="18" charset="0"/>
                                </a:rPr>
                                <m:t>3</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m:t>
                                  </m:r>
                                </m:e>
                              </m:d>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2</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b="0" i="0" smtClean="0">
                                  <a:solidFill>
                                    <a:schemeClr val="bg1"/>
                                  </a:solidFill>
                                  <a:latin typeface="Cambria Math" panose="02040503050406030204" pitchFamily="18" charset="0"/>
                                </a:rPr>
                                <m:t>a</m:t>
                              </m:r>
                              <m:r>
                                <a:rPr lang="en-US" b="0" i="1" smtClean="0">
                                  <a:solidFill>
                                    <a:schemeClr val="bg1"/>
                                  </a:solidFill>
                                  <a:latin typeface="Cambria Math" panose="02040503050406030204" pitchFamily="18" charset="0"/>
                                </a:rPr>
                                <m:t>=</m:t>
                              </m:r>
                              <m:func>
                                <m:funcPr>
                                  <m:ctrlPr>
                                    <a:rPr lang="en-US" b="0" i="1" smtClean="0">
                                      <a:solidFill>
                                        <a:schemeClr val="bg1"/>
                                      </a:solidFill>
                                      <a:latin typeface="Cambria Math" panose="02040503050406030204" pitchFamily="18" charset="0"/>
                                    </a:rPr>
                                  </m:ctrlPr>
                                </m:funcPr>
                                <m:fName>
                                  <m:f>
                                    <m:fPr>
                                      <m:ctrlPr>
                                        <a:rPr lang="en-US" b="0" i="1" smtClean="0">
                                          <a:solidFill>
                                            <a:schemeClr val="bg1"/>
                                          </a:solidFill>
                                          <a:latin typeface="Cambria Math" panose="02040503050406030204" pitchFamily="18" charset="0"/>
                                        </a:rPr>
                                      </m:ctrlPr>
                                    </m:fPr>
                                    <m:num>
                                      <m:func>
                                        <m:funcPr>
                                          <m:ctrlPr>
                                            <a:rPr lang="en-US" b="0" i="1" smtClean="0">
                                              <a:solidFill>
                                                <a:schemeClr val="bg1"/>
                                              </a:solidFill>
                                              <a:latin typeface="Cambria Math" panose="02040503050406030204" pitchFamily="18" charset="0"/>
                                            </a:rPr>
                                          </m:ctrlPr>
                                        </m:funcPr>
                                        <m:fName>
                                          <m:sSup>
                                            <m:sSupPr>
                                              <m:ctrlPr>
                                                <a:rPr lang="en-US" b="0" i="1" smtClean="0">
                                                  <a:solidFill>
                                                    <a:schemeClr val="bg1"/>
                                                  </a:solidFill>
                                                  <a:latin typeface="Cambria Math" panose="02040503050406030204" pitchFamily="18" charset="0"/>
                                                </a:rPr>
                                              </m:ctrlPr>
                                            </m:sSupPr>
                                            <m:e>
                                              <m:r>
                                                <m:rPr>
                                                  <m:sty m:val="p"/>
                                                </m:rPr>
                                                <a:rPr lang="en-US" b="0" i="0" smtClean="0">
                                                  <a:solidFill>
                                                    <a:schemeClr val="bg1"/>
                                                  </a:solidFill>
                                                  <a:latin typeface="Cambria Math" panose="02040503050406030204" pitchFamily="18" charset="0"/>
                                                </a:rPr>
                                                <m:t>cos</m:t>
                                              </m:r>
                                            </m:e>
                                            <m:sup>
                                              <m:r>
                                                <a:rPr lang="en-US" b="0" i="1" smtClean="0">
                                                  <a:solidFill>
                                                    <a:schemeClr val="bg1"/>
                                                  </a:solidFill>
                                                  <a:latin typeface="Cambria Math" panose="02040503050406030204" pitchFamily="18" charset="0"/>
                                                </a:rPr>
                                                <m:t>2</m:t>
                                              </m:r>
                                            </m:sup>
                                          </m:sSup>
                                        </m:fName>
                                        <m:e>
                                          <m:d>
                                            <m:dPr>
                                              <m:ctrlPr>
                                                <a:rPr lang="en-US" b="0" i="1" smtClean="0">
                                                  <a:solidFill>
                                                    <a:schemeClr val="bg1"/>
                                                  </a:solidFill>
                                                  <a:latin typeface="Cambria Math" panose="02040503050406030204" pitchFamily="18" charset="0"/>
                                                </a:rPr>
                                              </m:ctrlPr>
                                            </m:dPr>
                                            <m:e>
                                              <m:f>
                                                <m:fPr>
                                                  <m:type m:val="skw"/>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𝜋</m:t>
                                                  </m:r>
                                                </m:num>
                                                <m:den>
                                                  <m:r>
                                                    <a:rPr lang="en-US" b="0" i="1" smtClean="0">
                                                      <a:solidFill>
                                                        <a:schemeClr val="bg1"/>
                                                      </a:solidFill>
                                                      <a:latin typeface="Cambria Math" panose="02040503050406030204" pitchFamily="18" charset="0"/>
                                                    </a:rPr>
                                                    <m:t>5</m:t>
                                                  </m:r>
                                                </m:den>
                                              </m:f>
                                            </m:e>
                                          </m:d>
                                        </m:e>
                                      </m:func>
                                    </m:num>
                                    <m:den>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sin</m:t>
                                          </m:r>
                                        </m:fName>
                                        <m:e>
                                          <m:d>
                                            <m:dPr>
                                              <m:ctrlPr>
                                                <a:rPr lang="en-US" b="0" i="1" smtClean="0">
                                                  <a:solidFill>
                                                    <a:schemeClr val="bg1"/>
                                                  </a:solidFill>
                                                  <a:latin typeface="Cambria Math" panose="02040503050406030204" pitchFamily="18" charset="0"/>
                                                </a:rPr>
                                              </m:ctrlPr>
                                            </m:dPr>
                                            <m:e>
                                              <m:f>
                                                <m:fPr>
                                                  <m:type m:val="skw"/>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𝜋</m:t>
                                                  </m:r>
                                                </m:num>
                                                <m:den>
                                                  <m:r>
                                                    <a:rPr lang="en-US" b="0" i="1" smtClean="0">
                                                      <a:solidFill>
                                                        <a:schemeClr val="bg1"/>
                                                      </a:solidFill>
                                                      <a:latin typeface="Cambria Math" panose="02040503050406030204" pitchFamily="18" charset="0"/>
                                                    </a:rPr>
                                                    <m:t>5</m:t>
                                                  </m:r>
                                                </m:den>
                                              </m:f>
                                            </m:e>
                                          </m:d>
                                        </m:e>
                                      </m:func>
                                    </m:den>
                                  </m:f>
                                </m:fName>
                                <m:e>
                                  <m:r>
                                    <a:rPr lang="en-US" b="0" i="1" smtClean="0">
                                      <a:solidFill>
                                        <a:schemeClr val="bg1"/>
                                      </a:solidFill>
                                      <a:latin typeface="Cambria Math" panose="02040503050406030204" pitchFamily="18" charset="0"/>
                                    </a:rPr>
                                    <m:t>𝑠</m:t>
                                  </m:r>
                                </m:e>
                              </m:func>
                            </m:oMath>
                          </a14:m>
                          <a:r>
                            <a:rPr lang="en-US" dirty="0">
                              <a:solidFill>
                                <a:schemeClr val="bg1"/>
                              </a:solidFill>
                            </a:rPr>
                            <a:t> </a:t>
                          </a:r>
                        </a:p>
                      </a:txBody>
                      <a:tcPr anchor="ctr"/>
                    </a:tc>
                    <a:extLst>
                      <a:ext uri="{0D108BD9-81ED-4DB2-BD59-A6C34878D82A}">
                        <a16:rowId xmlns:a16="http://schemas.microsoft.com/office/drawing/2014/main" val="3035453859"/>
                      </a:ext>
                    </a:extLst>
                  </a:tr>
                  <a:tr h="0">
                    <a:tc>
                      <a:txBody>
                        <a:bodyPr/>
                        <a:lstStyle/>
                        <a:p>
                          <a:pPr algn="ctr"/>
                          <a:r>
                            <a:rPr lang="en-US" dirty="0"/>
                            <a:t>Icosahedron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d>
                                  <m:dPr>
                                    <m:ctrlPr>
                                      <a:rPr lang="en-US" b="0" i="1" smtClean="0">
                                        <a:latin typeface="Cambria Math" panose="02040503050406030204" pitchFamily="18" charset="0"/>
                                      </a:rPr>
                                    </m:ctrlPr>
                                  </m:dPr>
                                  <m:e>
                                    <m:r>
                                      <a:rPr lang="en-US" b="0" i="1" smtClean="0">
                                        <a:latin typeface="Cambria Math" panose="02040503050406030204" pitchFamily="18" charset="0"/>
                                      </a:rPr>
                                      <m:t>3+</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e>
                                    </m:rad>
                                  </m:e>
                                </m:d>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m:t>
                                    </m:r>
                                  </m:e>
                                </m:d>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3</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=5</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𝑠</m:t>
                                  </m:r>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m:t>
                              </m:r>
                              <m:r>
                                <a:rPr lang="en-US" b="0" i="1" smtClean="0">
                                  <a:solidFill>
                                    <a:srgbClr val="00B050"/>
                                  </a:solidFill>
                                  <a:latin typeface="Cambria Math" panose="02040503050406030204" pitchFamily="18" charset="0"/>
                                </a:rPr>
                                <m:t>3</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m:t>
                                  </m:r>
                                </m:e>
                              </m:d>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𝑎</m:t>
                                  </m:r>
                                </m:e>
                                <m:sup>
                                  <m:r>
                                    <a:rPr lang="en-US" b="0" i="1" smtClean="0">
                                      <a:solidFill>
                                        <a:srgbClr val="00B050"/>
                                      </a:solidFill>
                                      <a:latin typeface="Cambria Math" panose="02040503050406030204" pitchFamily="18" charset="0"/>
                                    </a:rPr>
                                    <m:t>2</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rPr>
                                  <m:t>a</m:t>
                                </m:r>
                                <m:r>
                                  <a:rPr lang="en-US" b="0" i="1" smtClean="0">
                                    <a:solidFill>
                                      <a:schemeClr val="bg1"/>
                                    </a:solidFill>
                                    <a:latin typeface="Cambria Math" panose="02040503050406030204" pitchFamily="18" charset="0"/>
                                  </a:rPr>
                                  <m:t>=</m:t>
                                </m:r>
                                <m:func>
                                  <m:funcPr>
                                    <m:ctrlPr>
                                      <a:rPr lang="en-US" b="0" i="1" smtClean="0">
                                        <a:solidFill>
                                          <a:schemeClr val="bg1"/>
                                        </a:solidFill>
                                        <a:latin typeface="Cambria Math" panose="02040503050406030204" pitchFamily="18" charset="0"/>
                                      </a:rPr>
                                    </m:ctrlPr>
                                  </m:funcPr>
                                  <m:fName>
                                    <m:f>
                                      <m:fPr>
                                        <m:ctrlPr>
                                          <a:rPr lang="en-US" b="0" i="1" smtClean="0">
                                            <a:solidFill>
                                              <a:schemeClr val="bg1"/>
                                            </a:solidFill>
                                            <a:latin typeface="Cambria Math" panose="02040503050406030204" pitchFamily="18" charset="0"/>
                                          </a:rPr>
                                        </m:ctrlPr>
                                      </m:fPr>
                                      <m:num>
                                        <m:func>
                                          <m:funcPr>
                                            <m:ctrlPr>
                                              <a:rPr lang="en-US" b="0" i="1" smtClean="0">
                                                <a:solidFill>
                                                  <a:schemeClr val="bg1"/>
                                                </a:solidFill>
                                                <a:latin typeface="Cambria Math" panose="02040503050406030204" pitchFamily="18" charset="0"/>
                                              </a:rPr>
                                            </m:ctrlPr>
                                          </m:funcPr>
                                          <m:fName>
                                            <m:sSup>
                                              <m:sSupPr>
                                                <m:ctrlPr>
                                                  <a:rPr lang="en-US" b="0" i="1" smtClean="0">
                                                    <a:solidFill>
                                                      <a:schemeClr val="bg1"/>
                                                    </a:solidFill>
                                                    <a:latin typeface="Cambria Math" panose="02040503050406030204" pitchFamily="18" charset="0"/>
                                                  </a:rPr>
                                                </m:ctrlPr>
                                              </m:sSupPr>
                                              <m:e>
                                                <m:r>
                                                  <m:rPr>
                                                    <m:sty m:val="p"/>
                                                  </m:rPr>
                                                  <a:rPr lang="en-US" b="0" i="0" smtClean="0">
                                                    <a:solidFill>
                                                      <a:schemeClr val="bg1"/>
                                                    </a:solidFill>
                                                    <a:latin typeface="Cambria Math" panose="02040503050406030204" pitchFamily="18" charset="0"/>
                                                  </a:rPr>
                                                  <m:t>cos</m:t>
                                                </m:r>
                                              </m:e>
                                              <m:sup>
                                                <m:r>
                                                  <a:rPr lang="en-US" b="0" i="1" smtClean="0">
                                                    <a:solidFill>
                                                      <a:schemeClr val="bg1"/>
                                                    </a:solidFill>
                                                    <a:latin typeface="Cambria Math" panose="02040503050406030204" pitchFamily="18" charset="0"/>
                                                  </a:rPr>
                                                  <m:t>2</m:t>
                                                </m:r>
                                              </m:sup>
                                            </m:sSup>
                                          </m:fName>
                                          <m:e>
                                            <m:d>
                                              <m:dPr>
                                                <m:ctrlPr>
                                                  <a:rPr lang="en-US" b="0" i="1" smtClean="0">
                                                    <a:solidFill>
                                                      <a:schemeClr val="bg1"/>
                                                    </a:solidFill>
                                                    <a:latin typeface="Cambria Math" panose="02040503050406030204" pitchFamily="18" charset="0"/>
                                                  </a:rPr>
                                                </m:ctrlPr>
                                              </m:dPr>
                                              <m:e>
                                                <m:f>
                                                  <m:fPr>
                                                    <m:type m:val="skw"/>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𝜋</m:t>
                                                    </m:r>
                                                  </m:num>
                                                  <m:den>
                                                    <m:r>
                                                      <a:rPr lang="en-US" b="0" i="1" smtClean="0">
                                                        <a:solidFill>
                                                          <a:schemeClr val="bg1"/>
                                                        </a:solidFill>
                                                        <a:latin typeface="Cambria Math" panose="02040503050406030204" pitchFamily="18" charset="0"/>
                                                      </a:rPr>
                                                      <m:t>5</m:t>
                                                    </m:r>
                                                  </m:den>
                                                </m:f>
                                              </m:e>
                                            </m:d>
                                          </m:e>
                                        </m:func>
                                      </m:num>
                                      <m:den>
                                        <m:r>
                                          <a:rPr lang="en-US" b="0" i="1" smtClean="0">
                                            <a:solidFill>
                                              <a:schemeClr val="bg1"/>
                                            </a:solidFill>
                                            <a:latin typeface="Cambria Math" panose="02040503050406030204" pitchFamily="18" charset="0"/>
                                          </a:rPr>
                                          <m:t>2</m:t>
                                        </m:r>
                                        <m:rad>
                                          <m:radPr>
                                            <m:degHide m:val="on"/>
                                            <m:ctrlPr>
                                              <a:rPr lang="en-US" b="0" i="1" smtClean="0">
                                                <a:solidFill>
                                                  <a:schemeClr val="bg1"/>
                                                </a:solidFill>
                                                <a:latin typeface="Cambria Math" panose="02040503050406030204" pitchFamily="18" charset="0"/>
                                              </a:rPr>
                                            </m:ctrlPr>
                                          </m:radPr>
                                          <m:deg/>
                                          <m:e>
                                            <m:r>
                                              <a:rPr lang="en-US" b="0" i="1" smtClean="0">
                                                <a:solidFill>
                                                  <a:schemeClr val="bg1"/>
                                                </a:solidFill>
                                                <a:latin typeface="Cambria Math" panose="02040503050406030204" pitchFamily="18" charset="0"/>
                                              </a:rPr>
                                              <m:t>3</m:t>
                                            </m:r>
                                          </m:e>
                                        </m:rad>
                                      </m:den>
                                    </m:f>
                                  </m:fName>
                                  <m:e>
                                    <m:r>
                                      <a:rPr lang="en-US" b="0" i="1" smtClean="0">
                                        <a:solidFill>
                                          <a:schemeClr val="bg1"/>
                                        </a:solidFill>
                                        <a:latin typeface="Cambria Math" panose="02040503050406030204" pitchFamily="18" charset="0"/>
                                      </a:rPr>
                                      <m:t>𝑠</m:t>
                                    </m:r>
                                  </m:e>
                                </m:func>
                                <m:r>
                                  <m:rPr>
                                    <m:nor/>
                                  </m:rPr>
                                  <a:rPr lang="en-US" dirty="0">
                                    <a:solidFill>
                                      <a:schemeClr val="bg1"/>
                                    </a:solidFill>
                                  </a:rPr>
                                  <m:t> </m:t>
                                </m:r>
                              </m:oMath>
                            </m:oMathPara>
                          </a14:m>
                          <a:endParaRPr lang="en-US" dirty="0">
                            <a:solidFill>
                              <a:schemeClr val="bg1"/>
                            </a:solidFill>
                          </a:endParaRPr>
                        </a:p>
                      </a:txBody>
                      <a:tcPr anchor="ctr"/>
                    </a:tc>
                    <a:extLst>
                      <a:ext uri="{0D108BD9-81ED-4DB2-BD59-A6C34878D82A}">
                        <a16:rowId xmlns:a16="http://schemas.microsoft.com/office/drawing/2014/main" val="535742758"/>
                      </a:ext>
                    </a:extLst>
                  </a:tr>
                </a:tbl>
              </a:graphicData>
            </a:graphic>
          </p:graphicFrame>
        </mc:Choice>
        <mc:Fallback xmlns="">
          <p:graphicFrame>
            <p:nvGraphicFramePr>
              <p:cNvPr id="5" name="Table 4">
                <a:extLst>
                  <a:ext uri="{FF2B5EF4-FFF2-40B4-BE49-F238E27FC236}">
                    <a16:creationId xmlns:a16="http://schemas.microsoft.com/office/drawing/2014/main" id="{601B1D87-379D-EB58-24DB-AA7326769BEE}"/>
                  </a:ext>
                </a:extLst>
              </p:cNvPr>
              <p:cNvGraphicFramePr>
                <a:graphicFrameLocks noGrp="1"/>
              </p:cNvGraphicFramePr>
              <p:nvPr>
                <p:extLst>
                  <p:ext uri="{D42A27DB-BD31-4B8C-83A1-F6EECF244321}">
                    <p14:modId xmlns:p14="http://schemas.microsoft.com/office/powerpoint/2010/main" val="460804293"/>
                  </p:ext>
                </p:extLst>
              </p:nvPr>
            </p:nvGraphicFramePr>
            <p:xfrm>
              <a:off x="316524" y="1862369"/>
              <a:ext cx="11558952" cy="4124961"/>
            </p:xfrm>
            <a:graphic>
              <a:graphicData uri="http://schemas.openxmlformats.org/drawingml/2006/table">
                <a:tbl>
                  <a:tblPr firstRow="1" bandRow="1">
                    <a:tableStyleId>{5C22544A-7EE6-4342-B048-85BDC9FD1C3A}</a:tableStyleId>
                  </a:tblPr>
                  <a:tblGrid>
                    <a:gridCol w="1652953">
                      <a:extLst>
                        <a:ext uri="{9D8B030D-6E8A-4147-A177-3AD203B41FA5}">
                          <a16:colId xmlns:a16="http://schemas.microsoft.com/office/drawing/2014/main" val="3730276331"/>
                        </a:ext>
                      </a:extLst>
                    </a:gridCol>
                    <a:gridCol w="3868615">
                      <a:extLst>
                        <a:ext uri="{9D8B030D-6E8A-4147-A177-3AD203B41FA5}">
                          <a16:colId xmlns:a16="http://schemas.microsoft.com/office/drawing/2014/main" val="678698692"/>
                        </a:ext>
                      </a:extLst>
                    </a:gridCol>
                    <a:gridCol w="3723099">
                      <a:extLst>
                        <a:ext uri="{9D8B030D-6E8A-4147-A177-3AD203B41FA5}">
                          <a16:colId xmlns:a16="http://schemas.microsoft.com/office/drawing/2014/main" val="2299635422"/>
                        </a:ext>
                      </a:extLst>
                    </a:gridCol>
                    <a:gridCol w="2314285">
                      <a:extLst>
                        <a:ext uri="{9D8B030D-6E8A-4147-A177-3AD203B41FA5}">
                          <a16:colId xmlns:a16="http://schemas.microsoft.com/office/drawing/2014/main" val="469834873"/>
                        </a:ext>
                      </a:extLst>
                    </a:gridCol>
                  </a:tblGrid>
                  <a:tr h="606806">
                    <a:tc>
                      <a:txBody>
                        <a:bodyPr/>
                        <a:lstStyle/>
                        <a:p>
                          <a:pPr algn="ctr"/>
                          <a:r>
                            <a:rPr lang="en-US" dirty="0"/>
                            <a:t>Object</a:t>
                          </a:r>
                        </a:p>
                      </a:txBody>
                      <a:tcPr/>
                    </a:tc>
                    <a:tc>
                      <a:txBody>
                        <a:bodyPr/>
                        <a:lstStyle/>
                        <a:p>
                          <a:pPr algn="ctr"/>
                          <a:r>
                            <a:rPr lang="en-US" dirty="0"/>
                            <a:t>Volume</a:t>
                          </a:r>
                        </a:p>
                      </a:txBody>
                      <a:tcPr/>
                    </a:tc>
                    <a:tc>
                      <a:txBody>
                        <a:bodyPr/>
                        <a:lstStyle/>
                        <a:p>
                          <a:pPr algn="ctr"/>
                          <a:r>
                            <a:rPr lang="en-US" dirty="0"/>
                            <a:t>Surface Area</a:t>
                          </a:r>
                        </a:p>
                      </a:txBody>
                      <a:tcPr/>
                    </a:tc>
                    <a:tc>
                      <a:txBody>
                        <a:bodyPr/>
                        <a:lstStyle/>
                        <a:p>
                          <a:endParaRPr lang="en-US"/>
                        </a:p>
                      </a:txBody>
                      <a:tcPr>
                        <a:blipFill>
                          <a:blip r:embed="rId3"/>
                          <a:stretch>
                            <a:fillRect l="-398361" t="-4167" r="-1093" b="-660417"/>
                          </a:stretch>
                        </a:blipFill>
                      </a:tcPr>
                    </a:tc>
                    <a:extLst>
                      <a:ext uri="{0D108BD9-81ED-4DB2-BD59-A6C34878D82A}">
                        <a16:rowId xmlns:a16="http://schemas.microsoft.com/office/drawing/2014/main" val="275901331"/>
                      </a:ext>
                    </a:extLst>
                  </a:tr>
                  <a:tr h="612521">
                    <a:tc>
                      <a:txBody>
                        <a:bodyPr/>
                        <a:lstStyle/>
                        <a:p>
                          <a:pPr algn="ctr"/>
                          <a:r>
                            <a:rPr lang="en-US" dirty="0"/>
                            <a:t>Tetrahedron</a:t>
                          </a:r>
                        </a:p>
                      </a:txBody>
                      <a:tcPr anchor="ctr"/>
                    </a:tc>
                    <a:tc>
                      <a:txBody>
                        <a:bodyPr/>
                        <a:lstStyle/>
                        <a:p>
                          <a:endParaRPr lang="en-US"/>
                        </a:p>
                      </a:txBody>
                      <a:tcPr anchor="ctr">
                        <a:blipFill>
                          <a:blip r:embed="rId3"/>
                          <a:stretch>
                            <a:fillRect l="-42484" t="-104167" r="-156209" b="-560417"/>
                          </a:stretch>
                        </a:blipFill>
                      </a:tcPr>
                    </a:tc>
                    <a:tc>
                      <a:txBody>
                        <a:bodyPr/>
                        <a:lstStyle/>
                        <a:p>
                          <a:endParaRPr lang="en-US"/>
                        </a:p>
                      </a:txBody>
                      <a:tcPr anchor="ctr">
                        <a:blipFill>
                          <a:blip r:embed="rId3"/>
                          <a:stretch>
                            <a:fillRect l="-148805" t="-104167" r="-63140" b="-560417"/>
                          </a:stretch>
                        </a:blipFill>
                      </a:tcPr>
                    </a:tc>
                    <a:tc>
                      <a:txBody>
                        <a:bodyPr/>
                        <a:lstStyle/>
                        <a:p>
                          <a:endParaRPr lang="en-US"/>
                        </a:p>
                      </a:txBody>
                      <a:tcPr anchor="ctr">
                        <a:blipFill>
                          <a:blip r:embed="rId3"/>
                          <a:stretch>
                            <a:fillRect l="-398361" t="-104167" r="-1093" b="-560417"/>
                          </a:stretch>
                        </a:blipFill>
                      </a:tcPr>
                    </a:tc>
                    <a:extLst>
                      <a:ext uri="{0D108BD9-81ED-4DB2-BD59-A6C34878D82A}">
                        <a16:rowId xmlns:a16="http://schemas.microsoft.com/office/drawing/2014/main" val="1831704046"/>
                      </a:ext>
                    </a:extLst>
                  </a:tr>
                  <a:tr h="559372">
                    <a:tc>
                      <a:txBody>
                        <a:bodyPr/>
                        <a:lstStyle/>
                        <a:p>
                          <a:pPr algn="ctr"/>
                          <a:r>
                            <a:rPr lang="en-US" dirty="0"/>
                            <a:t>Cube</a:t>
                          </a:r>
                        </a:p>
                      </a:txBody>
                      <a:tcPr anchor="ctr"/>
                    </a:tc>
                    <a:tc>
                      <a:txBody>
                        <a:bodyPr/>
                        <a:lstStyle/>
                        <a:p>
                          <a:endParaRPr lang="en-US"/>
                        </a:p>
                      </a:txBody>
                      <a:tcPr anchor="ctr">
                        <a:blipFill>
                          <a:blip r:embed="rId3"/>
                          <a:stretch>
                            <a:fillRect l="-42484" t="-217778" r="-156209" b="-497778"/>
                          </a:stretch>
                        </a:blipFill>
                      </a:tcPr>
                    </a:tc>
                    <a:tc>
                      <a:txBody>
                        <a:bodyPr/>
                        <a:lstStyle/>
                        <a:p>
                          <a:endParaRPr lang="en-US"/>
                        </a:p>
                      </a:txBody>
                      <a:tcPr anchor="ctr">
                        <a:blipFill>
                          <a:blip r:embed="rId3"/>
                          <a:stretch>
                            <a:fillRect l="-148805" t="-217778" r="-63140" b="-497778"/>
                          </a:stretch>
                        </a:blipFill>
                      </a:tcPr>
                    </a:tc>
                    <a:tc>
                      <a:txBody>
                        <a:bodyPr/>
                        <a:lstStyle/>
                        <a:p>
                          <a:endParaRPr lang="en-US"/>
                        </a:p>
                      </a:txBody>
                      <a:tcPr anchor="ctr">
                        <a:blipFill>
                          <a:blip r:embed="rId3"/>
                          <a:stretch>
                            <a:fillRect l="-398361" t="-217778" r="-1093" b="-497778"/>
                          </a:stretch>
                        </a:blipFill>
                      </a:tcPr>
                    </a:tc>
                    <a:extLst>
                      <a:ext uri="{0D108BD9-81ED-4DB2-BD59-A6C34878D82A}">
                        <a16:rowId xmlns:a16="http://schemas.microsoft.com/office/drawing/2014/main" val="2722778888"/>
                      </a:ext>
                    </a:extLst>
                  </a:tr>
                  <a:tr h="886841">
                    <a:tc>
                      <a:txBody>
                        <a:bodyPr/>
                        <a:lstStyle/>
                        <a:p>
                          <a:pPr algn="ctr"/>
                          <a:r>
                            <a:rPr lang="en-US" dirty="0"/>
                            <a:t>Octahedron</a:t>
                          </a:r>
                        </a:p>
                      </a:txBody>
                      <a:tcPr anchor="ctr"/>
                    </a:tc>
                    <a:tc>
                      <a:txBody>
                        <a:bodyPr/>
                        <a:lstStyle/>
                        <a:p>
                          <a:endParaRPr lang="en-US"/>
                        </a:p>
                      </a:txBody>
                      <a:tcPr anchor="ctr">
                        <a:blipFill>
                          <a:blip r:embed="rId3"/>
                          <a:stretch>
                            <a:fillRect l="-42484" t="-204286" r="-156209" b="-220000"/>
                          </a:stretch>
                        </a:blipFill>
                      </a:tcPr>
                    </a:tc>
                    <a:tc>
                      <a:txBody>
                        <a:bodyPr/>
                        <a:lstStyle/>
                        <a:p>
                          <a:endParaRPr lang="en-US"/>
                        </a:p>
                      </a:txBody>
                      <a:tcPr anchor="ctr">
                        <a:blipFill>
                          <a:blip r:embed="rId3"/>
                          <a:stretch>
                            <a:fillRect l="-148805" t="-204286" r="-63140" b="-220000"/>
                          </a:stretch>
                        </a:blipFill>
                      </a:tcPr>
                    </a:tc>
                    <a:tc>
                      <a:txBody>
                        <a:bodyPr/>
                        <a:lstStyle/>
                        <a:p>
                          <a:endParaRPr lang="en-US"/>
                        </a:p>
                      </a:txBody>
                      <a:tcPr anchor="ctr">
                        <a:blipFill>
                          <a:blip r:embed="rId3"/>
                          <a:stretch>
                            <a:fillRect l="-398361" t="-204286" r="-1093" b="-220000"/>
                          </a:stretch>
                        </a:blipFill>
                      </a:tcPr>
                    </a:tc>
                    <a:extLst>
                      <a:ext uri="{0D108BD9-81ED-4DB2-BD59-A6C34878D82A}">
                        <a16:rowId xmlns:a16="http://schemas.microsoft.com/office/drawing/2014/main" val="735371677"/>
                      </a:ext>
                    </a:extLst>
                  </a:tr>
                  <a:tr h="649669">
                    <a:tc>
                      <a:txBody>
                        <a:bodyPr/>
                        <a:lstStyle/>
                        <a:p>
                          <a:pPr algn="ctr"/>
                          <a:r>
                            <a:rPr lang="en-US" dirty="0"/>
                            <a:t>Dodecahedron</a:t>
                          </a:r>
                        </a:p>
                      </a:txBody>
                      <a:tcPr anchor="ctr"/>
                    </a:tc>
                    <a:tc>
                      <a:txBody>
                        <a:bodyPr/>
                        <a:lstStyle/>
                        <a:p>
                          <a:endParaRPr lang="en-US"/>
                        </a:p>
                      </a:txBody>
                      <a:tcPr anchor="ctr">
                        <a:blipFill>
                          <a:blip r:embed="rId3"/>
                          <a:stretch>
                            <a:fillRect l="-42484" t="-417647" r="-156209" b="-201961"/>
                          </a:stretch>
                        </a:blipFill>
                      </a:tcPr>
                    </a:tc>
                    <a:tc>
                      <a:txBody>
                        <a:bodyPr/>
                        <a:lstStyle/>
                        <a:p>
                          <a:endParaRPr lang="en-US"/>
                        </a:p>
                      </a:txBody>
                      <a:tcPr anchor="ctr">
                        <a:blipFill>
                          <a:blip r:embed="rId3"/>
                          <a:stretch>
                            <a:fillRect l="-148805" t="-417647" r="-63140" b="-201961"/>
                          </a:stretch>
                        </a:blipFill>
                      </a:tcPr>
                    </a:tc>
                    <a:tc>
                      <a:txBody>
                        <a:bodyPr/>
                        <a:lstStyle/>
                        <a:p>
                          <a:endParaRPr lang="en-US"/>
                        </a:p>
                      </a:txBody>
                      <a:tcPr anchor="ctr">
                        <a:blipFill>
                          <a:blip r:embed="rId3"/>
                          <a:stretch>
                            <a:fillRect l="-398361" t="-417647" r="-1093" b="-201961"/>
                          </a:stretch>
                        </a:blipFill>
                      </a:tcPr>
                    </a:tc>
                    <a:extLst>
                      <a:ext uri="{0D108BD9-81ED-4DB2-BD59-A6C34878D82A}">
                        <a16:rowId xmlns:a16="http://schemas.microsoft.com/office/drawing/2014/main" val="3035453859"/>
                      </a:ext>
                    </a:extLst>
                  </a:tr>
                  <a:tr h="809752">
                    <a:tc>
                      <a:txBody>
                        <a:bodyPr/>
                        <a:lstStyle/>
                        <a:p>
                          <a:pPr algn="ctr"/>
                          <a:r>
                            <a:rPr lang="en-US" dirty="0"/>
                            <a:t>Icosahedron</a:t>
                          </a:r>
                        </a:p>
                      </a:txBody>
                      <a:tcPr anchor="ctr"/>
                    </a:tc>
                    <a:tc>
                      <a:txBody>
                        <a:bodyPr/>
                        <a:lstStyle/>
                        <a:p>
                          <a:endParaRPr lang="en-US"/>
                        </a:p>
                      </a:txBody>
                      <a:tcPr anchor="ctr">
                        <a:blipFill>
                          <a:blip r:embed="rId3"/>
                          <a:stretch>
                            <a:fillRect l="-42484" t="-412500" r="-156209" b="-60938"/>
                          </a:stretch>
                        </a:blipFill>
                      </a:tcPr>
                    </a:tc>
                    <a:tc>
                      <a:txBody>
                        <a:bodyPr/>
                        <a:lstStyle/>
                        <a:p>
                          <a:endParaRPr lang="en-US"/>
                        </a:p>
                      </a:txBody>
                      <a:tcPr anchor="ctr">
                        <a:blipFill>
                          <a:blip r:embed="rId3"/>
                          <a:stretch>
                            <a:fillRect l="-148805" t="-412500" r="-63140" b="-60938"/>
                          </a:stretch>
                        </a:blipFill>
                      </a:tcPr>
                    </a:tc>
                    <a:tc>
                      <a:txBody>
                        <a:bodyPr/>
                        <a:lstStyle/>
                        <a:p>
                          <a:endParaRPr lang="en-US"/>
                        </a:p>
                      </a:txBody>
                      <a:tcPr anchor="ctr">
                        <a:blipFill>
                          <a:blip r:embed="rId3"/>
                          <a:stretch>
                            <a:fillRect l="-398361" t="-412500" r="-1093" b="-60938"/>
                          </a:stretch>
                        </a:blipFill>
                      </a:tcPr>
                    </a:tc>
                    <a:extLst>
                      <a:ext uri="{0D108BD9-81ED-4DB2-BD59-A6C34878D82A}">
                        <a16:rowId xmlns:a16="http://schemas.microsoft.com/office/drawing/2014/main" val="535742758"/>
                      </a:ext>
                    </a:extLst>
                  </a:tr>
                </a:tbl>
              </a:graphicData>
            </a:graphic>
          </p:graphicFrame>
        </mc:Fallback>
      </mc:AlternateContent>
    </p:spTree>
    <p:extLst>
      <p:ext uri="{BB962C8B-B14F-4D97-AF65-F5344CB8AC3E}">
        <p14:creationId xmlns:p14="http://schemas.microsoft.com/office/powerpoint/2010/main" val="124978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9B46-82DE-1A62-60D5-C7EF5955045C}"/>
              </a:ext>
            </a:extLst>
          </p:cNvPr>
          <p:cNvSpPr>
            <a:spLocks noGrp="1"/>
          </p:cNvSpPr>
          <p:nvPr>
            <p:ph type="title"/>
          </p:nvPr>
        </p:nvSpPr>
        <p:spPr/>
        <p:txBody>
          <a:bodyPr/>
          <a:lstStyle/>
          <a:p>
            <a:r>
              <a:rPr lang="en-US" dirty="0"/>
              <a:t>Higher dimensional Examples: Hyperspheres</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0627270D-6E92-D607-57BD-66BC67D35222}"/>
                  </a:ext>
                </a:extLst>
              </p:cNvPr>
              <p:cNvGraphicFramePr>
                <a:graphicFrameLocks noGrp="1"/>
              </p:cNvGraphicFramePr>
              <p:nvPr>
                <p:extLst>
                  <p:ext uri="{D42A27DB-BD31-4B8C-83A1-F6EECF244321}">
                    <p14:modId xmlns:p14="http://schemas.microsoft.com/office/powerpoint/2010/main" val="1753695334"/>
                  </p:ext>
                </p:extLst>
              </p:nvPr>
            </p:nvGraphicFramePr>
            <p:xfrm>
              <a:off x="1424354" y="1921736"/>
              <a:ext cx="8654318" cy="2349437"/>
            </p:xfrm>
            <a:graphic>
              <a:graphicData uri="http://schemas.openxmlformats.org/drawingml/2006/table">
                <a:tbl>
                  <a:tblPr firstRow="1" bandRow="1">
                    <a:tableStyleId>{5C22544A-7EE6-4342-B048-85BDC9FD1C3A}</a:tableStyleId>
                  </a:tblPr>
                  <a:tblGrid>
                    <a:gridCol w="1389184">
                      <a:extLst>
                        <a:ext uri="{9D8B030D-6E8A-4147-A177-3AD203B41FA5}">
                          <a16:colId xmlns:a16="http://schemas.microsoft.com/office/drawing/2014/main" val="3730276331"/>
                        </a:ext>
                      </a:extLst>
                    </a:gridCol>
                    <a:gridCol w="1793630">
                      <a:extLst>
                        <a:ext uri="{9D8B030D-6E8A-4147-A177-3AD203B41FA5}">
                          <a16:colId xmlns:a16="http://schemas.microsoft.com/office/drawing/2014/main" val="678698692"/>
                        </a:ext>
                      </a:extLst>
                    </a:gridCol>
                    <a:gridCol w="2286000">
                      <a:extLst>
                        <a:ext uri="{9D8B030D-6E8A-4147-A177-3AD203B41FA5}">
                          <a16:colId xmlns:a16="http://schemas.microsoft.com/office/drawing/2014/main" val="2299635422"/>
                        </a:ext>
                      </a:extLst>
                    </a:gridCol>
                    <a:gridCol w="3185504">
                      <a:extLst>
                        <a:ext uri="{9D8B030D-6E8A-4147-A177-3AD203B41FA5}">
                          <a16:colId xmlns:a16="http://schemas.microsoft.com/office/drawing/2014/main" val="469834873"/>
                        </a:ext>
                      </a:extLst>
                    </a:gridCol>
                  </a:tblGrid>
                  <a:tr h="342780">
                    <a:tc>
                      <a:txBody>
                        <a:bodyPr/>
                        <a:lstStyle/>
                        <a:p>
                          <a:pPr algn="ctr"/>
                          <a:r>
                            <a:rPr lang="en-US" dirty="0"/>
                            <a:t>Object</a:t>
                          </a:r>
                        </a:p>
                      </a:txBody>
                      <a:tcPr/>
                    </a:tc>
                    <a:tc>
                      <a:txBody>
                        <a:bodyPr/>
                        <a:lstStyle/>
                        <a:p>
                          <a:pPr algn="ctr"/>
                          <a:r>
                            <a:rPr lang="en-US" dirty="0"/>
                            <a:t>Volume</a:t>
                          </a:r>
                        </a:p>
                      </a:txBody>
                      <a:tcPr/>
                    </a:tc>
                    <a:tc>
                      <a:txBody>
                        <a:bodyPr/>
                        <a:lstStyle/>
                        <a:p>
                          <a:pPr algn="ctr"/>
                          <a:r>
                            <a:rPr lang="en-US" dirty="0"/>
                            <a:t>Surface Area</a:t>
                          </a:r>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r>
                                  <a:rPr lang="en-US" b="1" i="1" smtClean="0">
                                    <a:latin typeface="Cambria Math" panose="02040503050406030204" pitchFamily="18" charset="0"/>
                                  </a:rPr>
                                  <m:t>=</m:t>
                                </m:r>
                                <m:r>
                                  <a:rPr lang="en-US" b="1" i="1" smtClean="0">
                                    <a:latin typeface="Cambria Math" panose="02040503050406030204" pitchFamily="18" charset="0"/>
                                  </a:rPr>
                                  <m:t>𝜶</m:t>
                                </m:r>
                                <m:r>
                                  <a:rPr lang="en-US" b="1" i="1" smtClean="0">
                                    <a:latin typeface="Cambria Math" panose="02040503050406030204" pitchFamily="18" charset="0"/>
                                  </a:rPr>
                                  <m:t>𝒔</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𝒅𝒄</m:t>
                                    </m:r>
                                  </m:num>
                                  <m:den>
                                    <m:r>
                                      <a:rPr lang="en-US" b="1" i="1" smtClean="0">
                                        <a:latin typeface="Cambria Math" panose="02040503050406030204" pitchFamily="18" charset="0"/>
                                      </a:rPr>
                                      <m:t>𝒌</m:t>
                                    </m:r>
                                  </m:den>
                                </m:f>
                                <m:r>
                                  <a:rPr lang="en-US" b="1" i="1" smtClean="0">
                                    <a:latin typeface="Cambria Math" panose="02040503050406030204" pitchFamily="18" charset="0"/>
                                  </a:rPr>
                                  <m:t>𝒓</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𝒅𝒄</m:t>
                                    </m:r>
                                  </m:num>
                                  <m:den>
                                    <m:r>
                                      <a:rPr lang="en-US" b="1" i="1" smtClean="0">
                                        <a:latin typeface="Cambria Math" panose="02040503050406030204" pitchFamily="18" charset="0"/>
                                      </a:rPr>
                                      <m:t>𝒌</m:t>
                                    </m:r>
                                  </m:den>
                                </m:f>
                                <m:r>
                                  <a:rPr lang="en-US" b="1" i="1" smtClean="0">
                                    <a:latin typeface="Cambria Math" panose="02040503050406030204" pitchFamily="18" charset="0"/>
                                  </a:rPr>
                                  <m:t>𝒓</m:t>
                                </m:r>
                              </m:oMath>
                            </m:oMathPara>
                          </a14:m>
                          <a:endParaRPr lang="en-US" dirty="0"/>
                        </a:p>
                      </a:txBody>
                      <a:tcPr/>
                    </a:tc>
                    <a:extLst>
                      <a:ext uri="{0D108BD9-81ED-4DB2-BD59-A6C34878D82A}">
                        <a16:rowId xmlns:a16="http://schemas.microsoft.com/office/drawing/2014/main" val="275901331"/>
                      </a:ext>
                    </a:extLst>
                  </a:tr>
                  <a:tr h="0">
                    <a:tc>
                      <a:txBody>
                        <a:bodyPr/>
                        <a:lstStyle/>
                        <a:p>
                          <a:pPr algn="ctr"/>
                          <a:r>
                            <a:rPr lang="en-US" dirty="0"/>
                            <a:t>Circle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1831704046"/>
                      </a:ext>
                    </a:extLst>
                  </a:tr>
                  <a:tr h="474030">
                    <a:tc>
                      <a:txBody>
                        <a:bodyPr/>
                        <a:lstStyle/>
                        <a:p>
                          <a:pPr algn="ctr"/>
                          <a:r>
                            <a:rPr lang="en-US" dirty="0"/>
                            <a:t>Sphere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4</m:t>
                                    </m:r>
                                  </m:num>
                                  <m:den>
                                    <m:r>
                                      <a:rPr lang="en-US" b="0" i="1" smtClean="0">
                                        <a:solidFill>
                                          <a:srgbClr val="00B050"/>
                                        </a:solidFill>
                                        <a:latin typeface="Cambria Math" panose="02040503050406030204" pitchFamily="18" charset="0"/>
                                      </a:rPr>
                                      <m:t>3</m:t>
                                    </m:r>
                                  </m:den>
                                </m:f>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3</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m:t>
                              </m:r>
                              <m:r>
                                <a:rPr lang="en-US" b="0" i="1" smtClean="0">
                                  <a:solidFill>
                                    <a:srgbClr val="00B050"/>
                                  </a:solidFill>
                                  <a:latin typeface="Cambria Math" panose="02040503050406030204" pitchFamily="18" charset="0"/>
                                </a:rPr>
                                <m:t>4 </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2722778888"/>
                      </a:ext>
                    </a:extLst>
                  </a:tr>
                  <a:tr h="0">
                    <a:tc>
                      <a:txBody>
                        <a:bodyPr/>
                        <a:lstStyle/>
                        <a:p>
                          <a:pPr algn="ctr"/>
                          <a:r>
                            <a:rPr lang="en-US" dirty="0"/>
                            <a:t>Hypersphere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𝜋</m:t>
                                      </m:r>
                                    </m:e>
                                    <m:sup>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𝑑</m:t>
                                          </m:r>
                                        </m:num>
                                        <m:den>
                                          <m:r>
                                            <a:rPr lang="en-US" b="0" i="1" smtClean="0">
                                              <a:solidFill>
                                                <a:srgbClr val="00B050"/>
                                              </a:solidFill>
                                              <a:latin typeface="Cambria Math" panose="02040503050406030204" pitchFamily="18" charset="0"/>
                                            </a:rPr>
                                            <m:t>2</m:t>
                                          </m:r>
                                        </m:den>
                                      </m:f>
                                    </m:sup>
                                  </m:sSup>
                                </m:num>
                                <m:den>
                                  <m:r>
                                    <m:rPr>
                                      <m:sty m:val="p"/>
                                    </m:rPr>
                                    <a:rPr lang="el-GR" b="0" i="1" smtClean="0">
                                      <a:solidFill>
                                        <a:srgbClr val="00B050"/>
                                      </a:solidFill>
                                      <a:latin typeface="Cambria Math" panose="02040503050406030204" pitchFamily="18" charset="0"/>
                                      <a:ea typeface="Cambria Math" panose="02040503050406030204" pitchFamily="18" charset="0"/>
                                    </a:rPr>
                                    <m:t>Γ</m:t>
                                  </m:r>
                                  <m:d>
                                    <m:dPr>
                                      <m:ctrlPr>
                                        <a:rPr lang="en-US" b="0" i="1" smtClean="0">
                                          <a:solidFill>
                                            <a:srgbClr val="00B050"/>
                                          </a:solidFill>
                                          <a:latin typeface="Cambria Math" panose="02040503050406030204" pitchFamily="18" charset="0"/>
                                          <a:ea typeface="Cambria Math" panose="02040503050406030204" pitchFamily="18" charset="0"/>
                                        </a:rPr>
                                      </m:ctrlPr>
                                    </m:dPr>
                                    <m:e>
                                      <m:r>
                                        <a:rPr lang="en-US" b="0" i="1" smtClean="0">
                                          <a:solidFill>
                                            <a:srgbClr val="00B050"/>
                                          </a:solidFill>
                                          <a:latin typeface="Cambria Math" panose="02040503050406030204" pitchFamily="18" charset="0"/>
                                          <a:ea typeface="Cambria Math" panose="02040503050406030204" pitchFamily="18" charset="0"/>
                                        </a:rPr>
                                        <m:t>1+</m:t>
                                      </m:r>
                                      <m:f>
                                        <m:fPr>
                                          <m:ctrlPr>
                                            <a:rPr lang="en-US" b="0" i="1" smtClean="0">
                                              <a:solidFill>
                                                <a:srgbClr val="00B050"/>
                                              </a:solidFill>
                                              <a:latin typeface="Cambria Math" panose="02040503050406030204" pitchFamily="18" charset="0"/>
                                              <a:ea typeface="Cambria Math" panose="02040503050406030204" pitchFamily="18" charset="0"/>
                                            </a:rPr>
                                          </m:ctrlPr>
                                        </m:fPr>
                                        <m:num>
                                          <m:r>
                                            <a:rPr lang="en-US" b="0" i="1" smtClean="0">
                                              <a:solidFill>
                                                <a:srgbClr val="00B050"/>
                                              </a:solidFill>
                                              <a:latin typeface="Cambria Math" panose="02040503050406030204" pitchFamily="18" charset="0"/>
                                              <a:ea typeface="Cambria Math" panose="02040503050406030204" pitchFamily="18" charset="0"/>
                                            </a:rPr>
                                            <m:t>𝑑</m:t>
                                          </m:r>
                                        </m:num>
                                        <m:den>
                                          <m:r>
                                            <a:rPr lang="en-US" b="0" i="1" smtClean="0">
                                              <a:solidFill>
                                                <a:srgbClr val="00B050"/>
                                              </a:solidFill>
                                              <a:latin typeface="Cambria Math" panose="02040503050406030204" pitchFamily="18" charset="0"/>
                                              <a:ea typeface="Cambria Math" panose="02040503050406030204" pitchFamily="18" charset="0"/>
                                            </a:rPr>
                                            <m:t>2</m:t>
                                          </m:r>
                                        </m:den>
                                      </m:f>
                                    </m:e>
                                  </m:d>
                                </m:den>
                              </m:f>
                              <m:r>
                                <a:rPr lang="en-US" b="0" i="1" smtClean="0">
                                  <a:solidFill>
                                    <a:srgbClr val="00B050"/>
                                  </a:solidFill>
                                  <a:latin typeface="Cambria Math" panose="02040503050406030204" pitchFamily="18" charset="0"/>
                                </a:rPr>
                                <m:t> </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𝑑</m:t>
                                  </m:r>
                                </m:sup>
                              </m:sSup>
                            </m:oMath>
                          </a14:m>
                          <a:r>
                            <a:rPr lang="en-US" b="0" dirty="0">
                              <a:solidFill>
                                <a:srgbClr val="00B050"/>
                              </a:solidFill>
                            </a:rPr>
                            <a:t> </a:t>
                          </a:r>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bg1"/>
                              </a:solidFill>
                            </a:rPr>
                            <a:t>S</a:t>
                          </a:r>
                          <a14:m>
                            <m:oMath xmlns:m="http://schemas.openxmlformats.org/officeDocument/2006/math">
                              <m:r>
                                <a:rPr lang="en-US" b="0" i="1" smtClean="0">
                                  <a:solidFill>
                                    <a:schemeClr val="bg1"/>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𝑑</m:t>
                                  </m:r>
                                  <m:r>
                                    <a:rPr lang="en-US" b="0" i="1" smtClean="0">
                                      <a:solidFill>
                                        <a:srgbClr val="00B050"/>
                                      </a:solidFill>
                                      <a:latin typeface="Cambria Math" panose="02040503050406030204" pitchFamily="18" charset="0"/>
                                    </a:rPr>
                                    <m:t> </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𝜋</m:t>
                                      </m:r>
                                    </m:e>
                                    <m:sup>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𝑑</m:t>
                                          </m:r>
                                        </m:num>
                                        <m:den>
                                          <m:r>
                                            <a:rPr lang="en-US" b="0" i="1" smtClean="0">
                                              <a:solidFill>
                                                <a:srgbClr val="00B050"/>
                                              </a:solidFill>
                                              <a:latin typeface="Cambria Math" panose="02040503050406030204" pitchFamily="18" charset="0"/>
                                            </a:rPr>
                                            <m:t>2</m:t>
                                          </m:r>
                                        </m:den>
                                      </m:f>
                                    </m:sup>
                                  </m:sSup>
                                </m:num>
                                <m:den>
                                  <m:r>
                                    <m:rPr>
                                      <m:sty m:val="p"/>
                                    </m:rPr>
                                    <a:rPr lang="el-GR" b="0" i="1" smtClean="0">
                                      <a:solidFill>
                                        <a:srgbClr val="00B050"/>
                                      </a:solidFill>
                                      <a:latin typeface="Cambria Math" panose="02040503050406030204" pitchFamily="18" charset="0"/>
                                      <a:ea typeface="Cambria Math" panose="02040503050406030204" pitchFamily="18" charset="0"/>
                                    </a:rPr>
                                    <m:t>Γ</m:t>
                                  </m:r>
                                  <m:d>
                                    <m:dPr>
                                      <m:ctrlPr>
                                        <a:rPr lang="en-US" b="0" i="1" smtClean="0">
                                          <a:solidFill>
                                            <a:srgbClr val="00B050"/>
                                          </a:solidFill>
                                          <a:latin typeface="Cambria Math" panose="02040503050406030204" pitchFamily="18" charset="0"/>
                                          <a:ea typeface="Cambria Math" panose="02040503050406030204" pitchFamily="18" charset="0"/>
                                        </a:rPr>
                                      </m:ctrlPr>
                                    </m:dPr>
                                    <m:e>
                                      <m:r>
                                        <a:rPr lang="en-US" b="0" i="1" smtClean="0">
                                          <a:solidFill>
                                            <a:srgbClr val="00B050"/>
                                          </a:solidFill>
                                          <a:latin typeface="Cambria Math" panose="02040503050406030204" pitchFamily="18" charset="0"/>
                                          <a:ea typeface="Cambria Math" panose="02040503050406030204" pitchFamily="18" charset="0"/>
                                        </a:rPr>
                                        <m:t>1+</m:t>
                                      </m:r>
                                      <m:f>
                                        <m:fPr>
                                          <m:ctrlPr>
                                            <a:rPr lang="en-US" b="0" i="1" smtClean="0">
                                              <a:solidFill>
                                                <a:srgbClr val="00B050"/>
                                              </a:solidFill>
                                              <a:latin typeface="Cambria Math" panose="02040503050406030204" pitchFamily="18" charset="0"/>
                                              <a:ea typeface="Cambria Math" panose="02040503050406030204" pitchFamily="18" charset="0"/>
                                            </a:rPr>
                                          </m:ctrlPr>
                                        </m:fPr>
                                        <m:num>
                                          <m:r>
                                            <a:rPr lang="en-US" b="0" i="1" smtClean="0">
                                              <a:solidFill>
                                                <a:srgbClr val="00B050"/>
                                              </a:solidFill>
                                              <a:latin typeface="Cambria Math" panose="02040503050406030204" pitchFamily="18" charset="0"/>
                                              <a:ea typeface="Cambria Math" panose="02040503050406030204" pitchFamily="18" charset="0"/>
                                            </a:rPr>
                                            <m:t>𝑑</m:t>
                                          </m:r>
                                        </m:num>
                                        <m:den>
                                          <m:r>
                                            <a:rPr lang="en-US" b="0" i="1" smtClean="0">
                                              <a:solidFill>
                                                <a:srgbClr val="00B050"/>
                                              </a:solidFill>
                                              <a:latin typeface="Cambria Math" panose="02040503050406030204" pitchFamily="18" charset="0"/>
                                              <a:ea typeface="Cambria Math" panose="02040503050406030204" pitchFamily="18" charset="0"/>
                                            </a:rPr>
                                            <m:t>2</m:t>
                                          </m:r>
                                        </m:den>
                                      </m:f>
                                    </m:e>
                                  </m:d>
                                </m:den>
                              </m:f>
                              <m:r>
                                <a:rPr lang="en-US" b="0" i="1" smtClean="0">
                                  <a:solidFill>
                                    <a:srgbClr val="00B050"/>
                                  </a:solidFill>
                                  <a:latin typeface="Cambria Math" panose="02040503050406030204" pitchFamily="18" charset="0"/>
                                </a:rPr>
                                <m:t> </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𝑑</m:t>
                                  </m:r>
                                  <m:r>
                                    <a:rPr lang="en-US" b="0" i="1" smtClean="0">
                                      <a:solidFill>
                                        <a:srgbClr val="00B050"/>
                                      </a:solidFill>
                                      <a:latin typeface="Cambria Math" panose="02040503050406030204" pitchFamily="18" charset="0"/>
                                    </a:rPr>
                                    <m:t>−1</m:t>
                                  </m:r>
                                </m:sup>
                              </m:sSup>
                            </m:oMath>
                          </a14:m>
                          <a:endParaRPr lang="en-US"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735371677"/>
                      </a:ext>
                    </a:extLst>
                  </a:tr>
                </a:tbl>
              </a:graphicData>
            </a:graphic>
          </p:graphicFrame>
        </mc:Choice>
        <mc:Fallback xmlns="">
          <p:graphicFrame>
            <p:nvGraphicFramePr>
              <p:cNvPr id="4" name="Table 3">
                <a:extLst>
                  <a:ext uri="{FF2B5EF4-FFF2-40B4-BE49-F238E27FC236}">
                    <a16:creationId xmlns:a16="http://schemas.microsoft.com/office/drawing/2014/main" id="{0627270D-6E92-D607-57BD-66BC67D35222}"/>
                  </a:ext>
                </a:extLst>
              </p:cNvPr>
              <p:cNvGraphicFramePr>
                <a:graphicFrameLocks noGrp="1"/>
              </p:cNvGraphicFramePr>
              <p:nvPr>
                <p:extLst>
                  <p:ext uri="{D42A27DB-BD31-4B8C-83A1-F6EECF244321}">
                    <p14:modId xmlns:p14="http://schemas.microsoft.com/office/powerpoint/2010/main" val="1753695334"/>
                  </p:ext>
                </p:extLst>
              </p:nvPr>
            </p:nvGraphicFramePr>
            <p:xfrm>
              <a:off x="1424354" y="1921736"/>
              <a:ext cx="8654318" cy="2349437"/>
            </p:xfrm>
            <a:graphic>
              <a:graphicData uri="http://schemas.openxmlformats.org/drawingml/2006/table">
                <a:tbl>
                  <a:tblPr firstRow="1" bandRow="1">
                    <a:tableStyleId>{5C22544A-7EE6-4342-B048-85BDC9FD1C3A}</a:tableStyleId>
                  </a:tblPr>
                  <a:tblGrid>
                    <a:gridCol w="1389184">
                      <a:extLst>
                        <a:ext uri="{9D8B030D-6E8A-4147-A177-3AD203B41FA5}">
                          <a16:colId xmlns:a16="http://schemas.microsoft.com/office/drawing/2014/main" val="3730276331"/>
                        </a:ext>
                      </a:extLst>
                    </a:gridCol>
                    <a:gridCol w="1793630">
                      <a:extLst>
                        <a:ext uri="{9D8B030D-6E8A-4147-A177-3AD203B41FA5}">
                          <a16:colId xmlns:a16="http://schemas.microsoft.com/office/drawing/2014/main" val="678698692"/>
                        </a:ext>
                      </a:extLst>
                    </a:gridCol>
                    <a:gridCol w="2286000">
                      <a:extLst>
                        <a:ext uri="{9D8B030D-6E8A-4147-A177-3AD203B41FA5}">
                          <a16:colId xmlns:a16="http://schemas.microsoft.com/office/drawing/2014/main" val="2299635422"/>
                        </a:ext>
                      </a:extLst>
                    </a:gridCol>
                    <a:gridCol w="3185504">
                      <a:extLst>
                        <a:ext uri="{9D8B030D-6E8A-4147-A177-3AD203B41FA5}">
                          <a16:colId xmlns:a16="http://schemas.microsoft.com/office/drawing/2014/main" val="469834873"/>
                        </a:ext>
                      </a:extLst>
                    </a:gridCol>
                  </a:tblGrid>
                  <a:tr h="612458">
                    <a:tc>
                      <a:txBody>
                        <a:bodyPr/>
                        <a:lstStyle/>
                        <a:p>
                          <a:pPr algn="ctr"/>
                          <a:r>
                            <a:rPr lang="en-US" dirty="0"/>
                            <a:t>Object</a:t>
                          </a:r>
                        </a:p>
                      </a:txBody>
                      <a:tcPr/>
                    </a:tc>
                    <a:tc>
                      <a:txBody>
                        <a:bodyPr/>
                        <a:lstStyle/>
                        <a:p>
                          <a:pPr algn="ctr"/>
                          <a:r>
                            <a:rPr lang="en-US" dirty="0"/>
                            <a:t>Volume</a:t>
                          </a:r>
                        </a:p>
                      </a:txBody>
                      <a:tcPr/>
                    </a:tc>
                    <a:tc>
                      <a:txBody>
                        <a:bodyPr/>
                        <a:lstStyle/>
                        <a:p>
                          <a:pPr algn="ctr"/>
                          <a:r>
                            <a:rPr lang="en-US" dirty="0"/>
                            <a:t>Surface Area</a:t>
                          </a:r>
                        </a:p>
                      </a:txBody>
                      <a:tcPr/>
                    </a:tc>
                    <a:tc>
                      <a:txBody>
                        <a:bodyPr/>
                        <a:lstStyle/>
                        <a:p>
                          <a:endParaRPr lang="en-US"/>
                        </a:p>
                      </a:txBody>
                      <a:tcPr>
                        <a:blipFill>
                          <a:blip r:embed="rId3"/>
                          <a:stretch>
                            <a:fillRect l="-172112" t="-4167" r="-797" b="-289583"/>
                          </a:stretch>
                        </a:blipFill>
                      </a:tcPr>
                    </a:tc>
                    <a:extLst>
                      <a:ext uri="{0D108BD9-81ED-4DB2-BD59-A6C34878D82A}">
                        <a16:rowId xmlns:a16="http://schemas.microsoft.com/office/drawing/2014/main" val="275901331"/>
                      </a:ext>
                    </a:extLst>
                  </a:tr>
                  <a:tr h="365760">
                    <a:tc>
                      <a:txBody>
                        <a:bodyPr/>
                        <a:lstStyle/>
                        <a:p>
                          <a:pPr algn="ctr"/>
                          <a:r>
                            <a:rPr lang="en-US" dirty="0"/>
                            <a:t>Circle</a:t>
                          </a:r>
                        </a:p>
                      </a:txBody>
                      <a:tcPr anchor="ctr"/>
                    </a:tc>
                    <a:tc>
                      <a:txBody>
                        <a:bodyPr/>
                        <a:lstStyle/>
                        <a:p>
                          <a:endParaRPr lang="en-US"/>
                        </a:p>
                      </a:txBody>
                      <a:tcPr anchor="ctr">
                        <a:blipFill>
                          <a:blip r:embed="rId3"/>
                          <a:stretch>
                            <a:fillRect l="-77465" t="-172414" r="-304930" b="-379310"/>
                          </a:stretch>
                        </a:blipFill>
                      </a:tcPr>
                    </a:tc>
                    <a:tc>
                      <a:txBody>
                        <a:bodyPr/>
                        <a:lstStyle/>
                        <a:p>
                          <a:endParaRPr lang="en-US"/>
                        </a:p>
                      </a:txBody>
                      <a:tcPr anchor="ctr">
                        <a:blipFill>
                          <a:blip r:embed="rId3"/>
                          <a:stretch>
                            <a:fillRect l="-140000" t="-172414" r="-140556" b="-379310"/>
                          </a:stretch>
                        </a:blipFill>
                      </a:tcPr>
                    </a:tc>
                    <a:tc>
                      <a:txBody>
                        <a:bodyPr/>
                        <a:lstStyle/>
                        <a:p>
                          <a:endParaRPr lang="en-US"/>
                        </a:p>
                      </a:txBody>
                      <a:tcPr anchor="ctr">
                        <a:blipFill>
                          <a:blip r:embed="rId3"/>
                          <a:stretch>
                            <a:fillRect l="-172112" t="-172414" r="-797" b="-379310"/>
                          </a:stretch>
                        </a:blipFill>
                      </a:tcPr>
                    </a:tc>
                    <a:extLst>
                      <a:ext uri="{0D108BD9-81ED-4DB2-BD59-A6C34878D82A}">
                        <a16:rowId xmlns:a16="http://schemas.microsoft.com/office/drawing/2014/main" val="1831704046"/>
                      </a:ext>
                    </a:extLst>
                  </a:tr>
                  <a:tr h="605790">
                    <a:tc>
                      <a:txBody>
                        <a:bodyPr/>
                        <a:lstStyle/>
                        <a:p>
                          <a:pPr algn="ctr"/>
                          <a:r>
                            <a:rPr lang="en-US" dirty="0"/>
                            <a:t>Sphere</a:t>
                          </a:r>
                        </a:p>
                      </a:txBody>
                      <a:tcPr anchor="ctr"/>
                    </a:tc>
                    <a:tc>
                      <a:txBody>
                        <a:bodyPr/>
                        <a:lstStyle/>
                        <a:p>
                          <a:endParaRPr lang="en-US"/>
                        </a:p>
                      </a:txBody>
                      <a:tcPr anchor="ctr">
                        <a:blipFill>
                          <a:blip r:embed="rId3"/>
                          <a:stretch>
                            <a:fillRect l="-77465" t="-164583" r="-304930" b="-129167"/>
                          </a:stretch>
                        </a:blipFill>
                      </a:tcPr>
                    </a:tc>
                    <a:tc>
                      <a:txBody>
                        <a:bodyPr/>
                        <a:lstStyle/>
                        <a:p>
                          <a:endParaRPr lang="en-US"/>
                        </a:p>
                      </a:txBody>
                      <a:tcPr anchor="ctr">
                        <a:blipFill>
                          <a:blip r:embed="rId3"/>
                          <a:stretch>
                            <a:fillRect l="-140000" t="-164583" r="-140556" b="-129167"/>
                          </a:stretch>
                        </a:blipFill>
                      </a:tcPr>
                    </a:tc>
                    <a:tc>
                      <a:txBody>
                        <a:bodyPr/>
                        <a:lstStyle/>
                        <a:p>
                          <a:endParaRPr lang="en-US"/>
                        </a:p>
                      </a:txBody>
                      <a:tcPr anchor="ctr">
                        <a:blipFill>
                          <a:blip r:embed="rId3"/>
                          <a:stretch>
                            <a:fillRect l="-172112" t="-164583" r="-797" b="-129167"/>
                          </a:stretch>
                        </a:blipFill>
                      </a:tcPr>
                    </a:tc>
                    <a:extLst>
                      <a:ext uri="{0D108BD9-81ED-4DB2-BD59-A6C34878D82A}">
                        <a16:rowId xmlns:a16="http://schemas.microsoft.com/office/drawing/2014/main" val="2722778888"/>
                      </a:ext>
                    </a:extLst>
                  </a:tr>
                  <a:tr h="765429">
                    <a:tc>
                      <a:txBody>
                        <a:bodyPr/>
                        <a:lstStyle/>
                        <a:p>
                          <a:pPr algn="ctr"/>
                          <a:r>
                            <a:rPr lang="en-US" dirty="0"/>
                            <a:t>Hypersphere</a:t>
                          </a:r>
                        </a:p>
                      </a:txBody>
                      <a:tcPr anchor="ctr"/>
                    </a:tc>
                    <a:tc>
                      <a:txBody>
                        <a:bodyPr/>
                        <a:lstStyle/>
                        <a:p>
                          <a:endParaRPr lang="en-US"/>
                        </a:p>
                      </a:txBody>
                      <a:tcPr anchor="ctr">
                        <a:blipFill>
                          <a:blip r:embed="rId3"/>
                          <a:stretch>
                            <a:fillRect l="-77465" t="-208197" r="-304930" b="-1639"/>
                          </a:stretch>
                        </a:blipFill>
                      </a:tcPr>
                    </a:tc>
                    <a:tc>
                      <a:txBody>
                        <a:bodyPr/>
                        <a:lstStyle/>
                        <a:p>
                          <a:endParaRPr lang="en-US"/>
                        </a:p>
                      </a:txBody>
                      <a:tcPr anchor="ctr">
                        <a:blipFill>
                          <a:blip r:embed="rId3"/>
                          <a:stretch>
                            <a:fillRect l="-140000" t="-208197" r="-140556" b="-1639"/>
                          </a:stretch>
                        </a:blipFill>
                      </a:tcPr>
                    </a:tc>
                    <a:tc>
                      <a:txBody>
                        <a:bodyPr/>
                        <a:lstStyle/>
                        <a:p>
                          <a:endParaRPr lang="en-US"/>
                        </a:p>
                      </a:txBody>
                      <a:tcPr anchor="ctr">
                        <a:blipFill>
                          <a:blip r:embed="rId3"/>
                          <a:stretch>
                            <a:fillRect l="-172112" t="-208197" r="-797" b="-1639"/>
                          </a:stretch>
                        </a:blipFill>
                      </a:tcPr>
                    </a:tc>
                    <a:extLst>
                      <a:ext uri="{0D108BD9-81ED-4DB2-BD59-A6C34878D82A}">
                        <a16:rowId xmlns:a16="http://schemas.microsoft.com/office/drawing/2014/main" val="735371677"/>
                      </a:ext>
                    </a:extLst>
                  </a:tr>
                </a:tbl>
              </a:graphicData>
            </a:graphic>
          </p:graphicFrame>
        </mc:Fallback>
      </mc:AlternateContent>
    </p:spTree>
    <p:extLst>
      <p:ext uri="{BB962C8B-B14F-4D97-AF65-F5344CB8AC3E}">
        <p14:creationId xmlns:p14="http://schemas.microsoft.com/office/powerpoint/2010/main" val="91136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C376-4593-1385-4FF1-83E61BB7D477}"/>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AFFCB226-D265-E53A-9E3A-D10702ACFDBF}"/>
              </a:ext>
            </a:extLst>
          </p:cNvPr>
          <p:cNvSpPr>
            <a:spLocks noGrp="1"/>
          </p:cNvSpPr>
          <p:nvPr>
            <p:ph idx="1"/>
          </p:nvPr>
        </p:nvSpPr>
        <p:spPr/>
        <p:txBody>
          <a:bodyPr/>
          <a:lstStyle/>
          <a:p>
            <a:pPr marL="0" indent="0">
              <a:buNone/>
            </a:pPr>
            <a:r>
              <a:rPr lang="en-US" sz="2800" b="0" i="0" dirty="0">
                <a:solidFill>
                  <a:srgbClr val="FF0000"/>
                </a:solidFill>
                <a:effectLst/>
                <a:latin typeface="Times New Roman" panose="02020603050405020304" pitchFamily="18" charset="0"/>
              </a:rPr>
              <a:t>Many students note the obvious derivative relationship between the “volume” and “surface area” of a sphere or circle, but that it fails for a cube or square. In this presentation we explore this topic both analytically and visually. Of particular interest whether this is relationship is just a curiosity or whether it can be observed in other regions and in other dimensions.</a:t>
            </a:r>
            <a:endParaRPr lang="en-US" sz="2800" b="1" i="0" dirty="0">
              <a:solidFill>
                <a:srgbClr val="FF0000"/>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3318865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E8D2-32E6-81EE-73AC-63E7FDB7E780}"/>
              </a:ext>
            </a:extLst>
          </p:cNvPr>
          <p:cNvSpPr>
            <a:spLocks noGrp="1"/>
          </p:cNvSpPr>
          <p:nvPr>
            <p:ph type="title"/>
          </p:nvPr>
        </p:nvSpPr>
        <p:spPr/>
        <p:txBody>
          <a:bodyPr/>
          <a:lstStyle/>
          <a:p>
            <a:r>
              <a:rPr lang="en-US" dirty="0"/>
              <a:t>General Observation</a:t>
            </a:r>
          </a:p>
        </p:txBody>
      </p:sp>
      <p:sp>
        <p:nvSpPr>
          <p:cNvPr id="3" name="Content Placeholder 2">
            <a:extLst>
              <a:ext uri="{FF2B5EF4-FFF2-40B4-BE49-F238E27FC236}">
                <a16:creationId xmlns:a16="http://schemas.microsoft.com/office/drawing/2014/main" id="{00F354D6-41B8-F357-A440-8793B837B961}"/>
              </a:ext>
            </a:extLst>
          </p:cNvPr>
          <p:cNvSpPr>
            <a:spLocks noGrp="1"/>
          </p:cNvSpPr>
          <p:nvPr>
            <p:ph idx="1"/>
          </p:nvPr>
        </p:nvSpPr>
        <p:spPr/>
        <p:txBody>
          <a:bodyPr>
            <a:normAutofit/>
          </a:bodyPr>
          <a:lstStyle/>
          <a:p>
            <a:r>
              <a:rPr lang="en-US" sz="2800" dirty="0"/>
              <a:t>The “size” of the circle, sphere, and hypersphere is given by its </a:t>
            </a:r>
            <a:r>
              <a:rPr lang="en-US" sz="2800" dirty="0">
                <a:solidFill>
                  <a:srgbClr val="00B050"/>
                </a:solidFill>
              </a:rPr>
              <a:t>radius</a:t>
            </a:r>
            <a:r>
              <a:rPr lang="en-US" sz="2800" dirty="0"/>
              <a:t> – the distance from the center to the boundary of the object.</a:t>
            </a:r>
          </a:p>
          <a:p>
            <a:r>
              <a:rPr lang="en-US" sz="2800" dirty="0"/>
              <a:t>The “size” of each of the regular polygons/</a:t>
            </a:r>
            <a:r>
              <a:rPr lang="en-US" sz="2800" dirty="0" err="1"/>
              <a:t>polyhedra</a:t>
            </a:r>
            <a:r>
              <a:rPr lang="en-US" sz="2800" dirty="0"/>
              <a:t> is its </a:t>
            </a:r>
            <a:r>
              <a:rPr lang="en-US" sz="2800" dirty="0">
                <a:solidFill>
                  <a:srgbClr val="00B050"/>
                </a:solidFill>
              </a:rPr>
              <a:t>apothem</a:t>
            </a:r>
            <a:r>
              <a:rPr lang="en-US" sz="2800" dirty="0"/>
              <a:t> – the distance from the center to the midpoint of any edge/face.</a:t>
            </a:r>
          </a:p>
        </p:txBody>
      </p:sp>
    </p:spTree>
    <p:extLst>
      <p:ext uri="{BB962C8B-B14F-4D97-AF65-F5344CB8AC3E}">
        <p14:creationId xmlns:p14="http://schemas.microsoft.com/office/powerpoint/2010/main" val="153789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EF66-3950-1DDC-03F1-CDE69E726D15}"/>
              </a:ext>
            </a:extLst>
          </p:cNvPr>
          <p:cNvSpPr>
            <a:spLocks noGrp="1"/>
          </p:cNvSpPr>
          <p:nvPr>
            <p:ph type="title"/>
          </p:nvPr>
        </p:nvSpPr>
        <p:spPr/>
        <p:txBody>
          <a:bodyPr/>
          <a:lstStyle/>
          <a:p>
            <a:r>
              <a:rPr lang="en-US" sz="3600" dirty="0"/>
              <a:t>Example 1: Rectangles of Fixed Width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7BFD6E-30BF-FF8D-E38B-C9D97CE6F56D}"/>
                  </a:ext>
                </a:extLst>
              </p:cNvPr>
              <p:cNvSpPr>
                <a:spLocks noGrp="1"/>
              </p:cNvSpPr>
              <p:nvPr>
                <p:ph idx="1"/>
              </p:nvPr>
            </p:nvSpPr>
            <p:spPr/>
            <p:txBody>
              <a:bodyPr/>
              <a:lstStyle/>
              <a:p>
                <a:pPr lvl="1"/>
                <a14:m>
                  <m:oMath xmlns:m="http://schemas.openxmlformats.org/officeDocument/2006/math">
                    <m:r>
                      <a:rPr lang="en-US" sz="2400" i="1" dirty="0" smtClean="0">
                        <a:latin typeface="Cambria Math" panose="02040503050406030204" pitchFamily="18" charset="0"/>
                      </a:rPr>
                      <m:t>𝐴</m:t>
                    </m:r>
                    <m:r>
                      <a:rPr lang="en-US" sz="2400" i="1" dirty="0" smtClean="0">
                        <a:latin typeface="Cambria Math" panose="02040503050406030204" pitchFamily="18" charset="0"/>
                      </a:rPr>
                      <m:t> = </m:t>
                    </m:r>
                    <m:r>
                      <a:rPr lang="en-US" sz="2400" i="1" dirty="0" smtClean="0">
                        <a:latin typeface="Cambria Math" panose="02040503050406030204" pitchFamily="18" charset="0"/>
                      </a:rPr>
                      <m:t>𝑤</m:t>
                    </m:r>
                    <m:r>
                      <a:rPr lang="en-US" sz="2400" i="1" dirty="0" smtClean="0">
                        <a:latin typeface="Cambria Math" panose="02040503050406030204" pitchFamily="18" charset="0"/>
                      </a:rPr>
                      <m:t> </m:t>
                    </m:r>
                    <m:r>
                      <a:rPr lang="en-US" sz="2400" i="1" dirty="0" smtClean="0">
                        <a:latin typeface="Cambria Math" panose="02040503050406030204" pitchFamily="18" charset="0"/>
                      </a:rPr>
                      <m:t>𝑠</m:t>
                    </m:r>
                  </m:oMath>
                </a14:m>
                <a:endParaRPr lang="en-US" sz="2400" dirty="0"/>
              </a:p>
              <a:p>
                <a:pPr lvl="1"/>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 = 2</m:t>
                    </m:r>
                    <m:r>
                      <a:rPr lang="en-US" sz="2400" i="1" dirty="0" smtClean="0">
                        <a:latin typeface="Cambria Math" panose="02040503050406030204" pitchFamily="18" charset="0"/>
                      </a:rPr>
                      <m:t>𝑤</m:t>
                    </m:r>
                    <m:r>
                      <a:rPr lang="en-US" sz="2400" i="1" dirty="0" smtClean="0">
                        <a:latin typeface="Cambria Math" panose="02040503050406030204" pitchFamily="18" charset="0"/>
                      </a:rPr>
                      <m:t> + 2</m:t>
                    </m:r>
                    <m:r>
                      <a:rPr lang="en-US" sz="2400" i="1" dirty="0" smtClean="0">
                        <a:latin typeface="Cambria Math" panose="02040503050406030204" pitchFamily="18" charset="0"/>
                      </a:rPr>
                      <m:t>𝑠</m:t>
                    </m:r>
                  </m:oMath>
                </a14:m>
                <a:endParaRPr lang="en-US" sz="2400" dirty="0"/>
              </a:p>
              <a:p>
                <a:pPr lvl="1"/>
                <a:r>
                  <a:rPr lang="en-US" sz="2400" dirty="0"/>
                  <a:t>Rescale: </a:t>
                </a:r>
                <a14:m>
                  <m:oMath xmlns:m="http://schemas.openxmlformats.org/officeDocument/2006/math">
                    <m:r>
                      <a:rPr lang="en-US" sz="2400" i="1" dirty="0" smtClean="0">
                        <a:latin typeface="Cambria Math" panose="02040503050406030204" pitchFamily="18" charset="0"/>
                      </a:rPr>
                      <m:t>𝑟</m:t>
                    </m:r>
                    <m:r>
                      <a:rPr lang="en-US" sz="2400" i="1" dirty="0" smtClean="0">
                        <a:latin typeface="Cambria Math" panose="02040503050406030204" pitchFamily="18" charset="0"/>
                      </a:rPr>
                      <m:t> = </m:t>
                    </m:r>
                    <m:nary>
                      <m:naryPr>
                        <m:limLoc m:val="undOvr"/>
                        <m:subHide m:val="on"/>
                        <m:supHide m:val="on"/>
                        <m:ctrlPr>
                          <a:rPr lang="en-US" sz="2400" i="1" dirty="0" smtClean="0">
                            <a:latin typeface="Cambria Math" panose="02040503050406030204" pitchFamily="18" charset="0"/>
                          </a:rPr>
                        </m:ctrlPr>
                      </m:naryPr>
                      <m:sub/>
                      <m:sup/>
                      <m:e>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𝑤</m:t>
                            </m:r>
                          </m:num>
                          <m:den>
                            <m:r>
                              <a:rPr lang="en-US" sz="2400" b="0" i="1" dirty="0" smtClean="0">
                                <a:latin typeface="Cambria Math" panose="02040503050406030204" pitchFamily="18" charset="0"/>
                              </a:rPr>
                              <m:t>2</m:t>
                            </m:r>
                            <m:r>
                              <a:rPr lang="en-US" sz="2400" b="0" i="1" dirty="0" smtClean="0">
                                <a:latin typeface="Cambria Math" panose="02040503050406030204" pitchFamily="18" charset="0"/>
                              </a:rPr>
                              <m:t>𝑤</m:t>
                            </m:r>
                            <m:r>
                              <a:rPr lang="en-US" sz="2400" b="0" i="1" dirty="0" smtClean="0">
                                <a:latin typeface="Cambria Math" panose="02040503050406030204" pitchFamily="18" charset="0"/>
                              </a:rPr>
                              <m:t>+2</m:t>
                            </m:r>
                            <m:r>
                              <a:rPr lang="en-US" sz="2400" b="0" i="1" dirty="0" smtClean="0">
                                <a:latin typeface="Cambria Math" panose="02040503050406030204" pitchFamily="18" charset="0"/>
                              </a:rPr>
                              <m:t>𝑠</m:t>
                            </m:r>
                          </m:den>
                        </m:f>
                        <m:r>
                          <a:rPr lang="en-US" sz="2400" b="0" i="1" dirty="0" smtClean="0">
                            <a:latin typeface="Cambria Math" panose="02040503050406030204" pitchFamily="18" charset="0"/>
                          </a:rPr>
                          <m:t> </m:t>
                        </m:r>
                        <m:r>
                          <a:rPr lang="en-US" sz="2400" b="0" i="1" dirty="0" smtClean="0">
                            <a:latin typeface="Cambria Math" panose="02040503050406030204" pitchFamily="18" charset="0"/>
                          </a:rPr>
                          <m:t>𝑑𝑠</m:t>
                        </m:r>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𝑤</m:t>
                            </m:r>
                          </m:num>
                          <m:den>
                            <m:r>
                              <a:rPr lang="en-US" sz="2400" b="0" i="1" dirty="0" smtClean="0">
                                <a:latin typeface="Cambria Math" panose="02040503050406030204" pitchFamily="18" charset="0"/>
                              </a:rPr>
                              <m:t>2</m:t>
                            </m:r>
                          </m:den>
                        </m:f>
                      </m:e>
                    </m:nary>
                    <m:r>
                      <m:rPr>
                        <m:sty m:val="p"/>
                      </m:rPr>
                      <a:rPr lang="en-US" sz="2400" b="0" i="0" dirty="0" smtClean="0">
                        <a:latin typeface="Cambria Math" panose="02040503050406030204" pitchFamily="18" charset="0"/>
                      </a:rPr>
                      <m:t>ln</m:t>
                    </m:r>
                    <m:r>
                      <a:rPr lang="en-US" sz="2400" b="0" i="1" dirty="0" smtClean="0">
                        <a:latin typeface="Cambria Math" panose="02040503050406030204" pitchFamily="18" charset="0"/>
                      </a:rPr>
                      <m:t>⁡(</m:t>
                    </m:r>
                    <m:r>
                      <a:rPr lang="en-US" sz="2400" b="0" i="1" dirty="0" smtClean="0">
                        <a:latin typeface="Cambria Math" panose="02040503050406030204" pitchFamily="18" charset="0"/>
                      </a:rPr>
                      <m:t>𝑤</m:t>
                    </m:r>
                    <m:r>
                      <a:rPr lang="en-US" sz="2400" b="0" i="1" dirty="0" smtClean="0">
                        <a:latin typeface="Cambria Math" panose="02040503050406030204" pitchFamily="18" charset="0"/>
                      </a:rPr>
                      <m:t>+</m:t>
                    </m:r>
                    <m:r>
                      <a:rPr lang="en-US" sz="2400" b="0" i="1" dirty="0" smtClean="0">
                        <a:latin typeface="Cambria Math" panose="02040503050406030204" pitchFamily="18" charset="0"/>
                      </a:rPr>
                      <m:t>𝑠</m:t>
                    </m:r>
                    <m:r>
                      <a:rPr lang="en-US" sz="2400" b="0" i="1" dirty="0"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B37BFD6E-30BF-FF8D-E38B-C9D97CE6F56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573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EF66-3950-1DDC-03F1-CDE69E726D15}"/>
              </a:ext>
            </a:extLst>
          </p:cNvPr>
          <p:cNvSpPr>
            <a:spLocks noGrp="1"/>
          </p:cNvSpPr>
          <p:nvPr>
            <p:ph type="title"/>
          </p:nvPr>
        </p:nvSpPr>
        <p:spPr/>
        <p:txBody>
          <a:bodyPr/>
          <a:lstStyle/>
          <a:p>
            <a:r>
              <a:rPr lang="en-US" sz="3600" dirty="0"/>
              <a:t>Example 2: Similar Rectangles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7BFD6E-30BF-FF8D-E38B-C9D97CE6F56D}"/>
                  </a:ext>
                </a:extLst>
              </p:cNvPr>
              <p:cNvSpPr>
                <a:spLocks noGrp="1"/>
              </p:cNvSpPr>
              <p:nvPr>
                <p:ph idx="1"/>
              </p:nvPr>
            </p:nvSpPr>
            <p:spPr/>
            <p:txBody>
              <a:bodyPr/>
              <a:lstStyle/>
              <a:p>
                <a:pPr lvl="1"/>
                <a14:m>
                  <m:oMath xmlns:m="http://schemas.openxmlformats.org/officeDocument/2006/math">
                    <m:r>
                      <a:rPr lang="en-US" sz="2400" i="1" dirty="0" smtClean="0">
                        <a:latin typeface="Cambria Math" panose="02040503050406030204" pitchFamily="18" charset="0"/>
                      </a:rPr>
                      <m:t>𝐴</m:t>
                    </m:r>
                    <m:r>
                      <a:rPr lang="en-US" sz="2400" b="0" i="1" dirty="0" smtClean="0">
                        <a:latin typeface="Cambria Math" panose="02040503050406030204" pitchFamily="18" charset="0"/>
                      </a:rPr>
                      <m:t>=</m:t>
                    </m:r>
                    <m:r>
                      <a:rPr lang="en-US" sz="2400" i="1" dirty="0" smtClean="0">
                        <a:latin typeface="Cambria Math" panose="02040503050406030204" pitchFamily="18" charset="0"/>
                      </a:rPr>
                      <m:t> </m:t>
                    </m:r>
                    <m:r>
                      <a:rPr lang="en-US" sz="2400" i="1" dirty="0" smtClean="0">
                        <a:latin typeface="Cambria Math" panose="02040503050406030204" pitchFamily="18" charset="0"/>
                      </a:rPr>
                      <m:t>𝑠</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𝑘𝑠</m:t>
                    </m:r>
                    <m:r>
                      <a:rPr lang="en-US" sz="2400" b="0" i="1" dirty="0" smtClean="0">
                        <a:latin typeface="Cambria Math" panose="02040503050406030204" pitchFamily="18" charset="0"/>
                      </a:rPr>
                      <m:t>)</m:t>
                    </m:r>
                  </m:oMath>
                </a14:m>
                <a:endParaRPr lang="en-US" sz="2400" dirty="0"/>
              </a:p>
              <a:p>
                <a:pPr lvl="1"/>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 = 2</m:t>
                    </m:r>
                    <m:r>
                      <a:rPr lang="en-US" sz="2400" b="0" i="1" dirty="0" smtClean="0">
                        <a:latin typeface="Cambria Math" panose="02040503050406030204" pitchFamily="18" charset="0"/>
                      </a:rPr>
                      <m:t>𝑠</m:t>
                    </m:r>
                    <m:r>
                      <a:rPr lang="en-US" sz="2400" i="1" dirty="0" smtClean="0">
                        <a:latin typeface="Cambria Math" panose="02040503050406030204" pitchFamily="18" charset="0"/>
                      </a:rPr>
                      <m:t> + 2</m:t>
                    </m:r>
                    <m:r>
                      <a:rPr lang="en-US" sz="2400" b="0" i="1" dirty="0" smtClean="0">
                        <a:latin typeface="Cambria Math" panose="02040503050406030204" pitchFamily="18" charset="0"/>
                      </a:rPr>
                      <m:t>𝑘</m:t>
                    </m:r>
                    <m:r>
                      <a:rPr lang="en-US" sz="2400" i="1" dirty="0" smtClean="0">
                        <a:latin typeface="Cambria Math" panose="02040503050406030204" pitchFamily="18" charset="0"/>
                      </a:rPr>
                      <m:t>𝑠</m:t>
                    </m:r>
                  </m:oMath>
                </a14:m>
                <a:endParaRPr lang="en-US" sz="2400" dirty="0"/>
              </a:p>
              <a:p>
                <a:pPr lvl="1"/>
                <a:r>
                  <a:rPr lang="en-US" sz="2400" dirty="0"/>
                  <a:t>Rescale: </a:t>
                </a:r>
                <a14:m>
                  <m:oMath xmlns:m="http://schemas.openxmlformats.org/officeDocument/2006/math">
                    <m:r>
                      <a:rPr lang="en-US" sz="2400" i="1" dirty="0" smtClean="0">
                        <a:latin typeface="Cambria Math" panose="02040503050406030204" pitchFamily="18" charset="0"/>
                      </a:rPr>
                      <m:t>𝑟</m:t>
                    </m:r>
                    <m:r>
                      <a:rPr lang="en-US" sz="2400" i="1" dirty="0" smtClean="0">
                        <a:latin typeface="Cambria Math" panose="02040503050406030204" pitchFamily="18" charset="0"/>
                      </a:rPr>
                      <m:t> = </m:t>
                    </m:r>
                    <m:nary>
                      <m:naryPr>
                        <m:limLoc m:val="undOvr"/>
                        <m:subHide m:val="on"/>
                        <m:supHide m:val="on"/>
                        <m:ctrlPr>
                          <a:rPr lang="en-US" sz="2400" i="1" dirty="0" smtClean="0">
                            <a:latin typeface="Cambria Math" panose="02040503050406030204" pitchFamily="18" charset="0"/>
                          </a:rPr>
                        </m:ctrlPr>
                      </m:naryPr>
                      <m:sub/>
                      <m:sup/>
                      <m:e>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2</m:t>
                            </m:r>
                            <m:r>
                              <a:rPr lang="en-US" sz="2400" b="0" i="1" dirty="0" smtClean="0">
                                <a:latin typeface="Cambria Math" panose="02040503050406030204" pitchFamily="18" charset="0"/>
                              </a:rPr>
                              <m:t>𝑘𝑠</m:t>
                            </m:r>
                          </m:num>
                          <m:den>
                            <m:r>
                              <a:rPr lang="en-US" sz="2400" b="0" i="1" dirty="0" smtClean="0">
                                <a:latin typeface="Cambria Math" panose="02040503050406030204" pitchFamily="18" charset="0"/>
                              </a:rPr>
                              <m:t>2</m:t>
                            </m:r>
                            <m:r>
                              <a:rPr lang="en-US" sz="2400" b="0" i="1" dirty="0" smtClean="0">
                                <a:latin typeface="Cambria Math" panose="02040503050406030204" pitchFamily="18" charset="0"/>
                              </a:rPr>
                              <m:t>𝑠</m:t>
                            </m:r>
                            <m:r>
                              <a:rPr lang="en-US" sz="2400" b="0" i="1" dirty="0" smtClean="0">
                                <a:latin typeface="Cambria Math" panose="02040503050406030204" pitchFamily="18" charset="0"/>
                              </a:rPr>
                              <m:t>+2</m:t>
                            </m:r>
                            <m:r>
                              <a:rPr lang="en-US" sz="2400" b="0" i="1" dirty="0" smtClean="0">
                                <a:latin typeface="Cambria Math" panose="02040503050406030204" pitchFamily="18" charset="0"/>
                              </a:rPr>
                              <m:t>𝑘𝑠</m:t>
                            </m:r>
                          </m:den>
                        </m:f>
                        <m:r>
                          <a:rPr lang="en-US" sz="2400" b="0" i="1" dirty="0" smtClean="0">
                            <a:latin typeface="Cambria Math" panose="02040503050406030204" pitchFamily="18" charset="0"/>
                          </a:rPr>
                          <m:t> </m:t>
                        </m:r>
                        <m:r>
                          <a:rPr lang="en-US" sz="2400" b="0" i="1" dirty="0" smtClean="0">
                            <a:latin typeface="Cambria Math" panose="02040503050406030204" pitchFamily="18" charset="0"/>
                          </a:rPr>
                          <m:t>𝑑𝑠</m:t>
                        </m:r>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𝑘</m:t>
                            </m:r>
                          </m:num>
                          <m:den>
                            <m:r>
                              <a:rPr lang="en-US" sz="2400" b="0" i="1" dirty="0" smtClean="0">
                                <a:latin typeface="Cambria Math" panose="02040503050406030204" pitchFamily="18" charset="0"/>
                              </a:rPr>
                              <m:t>𝑘</m:t>
                            </m:r>
                            <m:r>
                              <a:rPr lang="en-US" sz="2400" b="0" i="1" dirty="0" smtClean="0">
                                <a:latin typeface="Cambria Math" panose="02040503050406030204" pitchFamily="18" charset="0"/>
                              </a:rPr>
                              <m:t>+1</m:t>
                            </m:r>
                          </m:den>
                        </m:f>
                        <m:r>
                          <a:rPr lang="en-US" sz="2400" b="0" i="1" dirty="0" smtClean="0">
                            <a:latin typeface="Cambria Math" panose="02040503050406030204" pitchFamily="18" charset="0"/>
                          </a:rPr>
                          <m:t> </m:t>
                        </m:r>
                        <m:r>
                          <a:rPr lang="en-US" sz="2400" b="0" i="1" dirty="0" smtClean="0">
                            <a:latin typeface="Cambria Math" panose="02040503050406030204" pitchFamily="18" charset="0"/>
                          </a:rPr>
                          <m:t>𝑠</m:t>
                        </m:r>
                      </m:e>
                    </m:nary>
                  </m:oMath>
                </a14:m>
                <a:endParaRPr lang="en-US" dirty="0"/>
              </a:p>
            </p:txBody>
          </p:sp>
        </mc:Choice>
        <mc:Fallback xmlns="">
          <p:sp>
            <p:nvSpPr>
              <p:cNvPr id="3" name="Content Placeholder 2">
                <a:extLst>
                  <a:ext uri="{FF2B5EF4-FFF2-40B4-BE49-F238E27FC236}">
                    <a16:creationId xmlns:a16="http://schemas.microsoft.com/office/drawing/2014/main" id="{B37BFD6E-30BF-FF8D-E38B-C9D97CE6F56D}"/>
                  </a:ext>
                </a:extLst>
              </p:cNvPr>
              <p:cNvSpPr>
                <a:spLocks noGrp="1" noRot="1" noChangeAspect="1" noMove="1" noResize="1" noEditPoints="1" noAdjustHandles="1" noChangeArrowheads="1" noChangeShapeType="1" noTextEdit="1"/>
              </p:cNvSpPr>
              <p:nvPr>
                <p:ph idx="1"/>
              </p:nvPr>
            </p:nvSpPr>
            <p:spPr>
              <a:blipFill>
                <a:blip r:embed="rId2"/>
                <a:stretch>
                  <a:fillRect b="-346"/>
                </a:stretch>
              </a:blipFill>
            </p:spPr>
            <p:txBody>
              <a:bodyPr/>
              <a:lstStyle/>
              <a:p>
                <a:r>
                  <a:rPr lang="en-US">
                    <a:noFill/>
                  </a:rPr>
                  <a:t> </a:t>
                </a:r>
              </a:p>
            </p:txBody>
          </p:sp>
        </mc:Fallback>
      </mc:AlternateContent>
    </p:spTree>
    <p:extLst>
      <p:ext uri="{BB962C8B-B14F-4D97-AF65-F5344CB8AC3E}">
        <p14:creationId xmlns:p14="http://schemas.microsoft.com/office/powerpoint/2010/main" val="3719240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BB0EF66-3950-1DDC-03F1-CDE69E726D15}"/>
                  </a:ext>
                </a:extLst>
              </p:cNvPr>
              <p:cNvSpPr>
                <a:spLocks noGrp="1"/>
              </p:cNvSpPr>
              <p:nvPr>
                <p:ph type="title"/>
              </p:nvPr>
            </p:nvSpPr>
            <p:spPr/>
            <p:txBody>
              <a:bodyPr/>
              <a:lstStyle/>
              <a:p>
                <a:r>
                  <a:rPr lang="en-US" sz="3600" dirty="0"/>
                  <a:t>Example 3: Similar Ellipses </a:t>
                </a:r>
                <a14:m>
                  <m:oMath xmlns:m="http://schemas.openxmlformats.org/officeDocument/2006/math">
                    <m:f>
                      <m:fPr>
                        <m:ctrlPr>
                          <a:rPr lang="en-US" sz="3600" b="0" i="1" smtClean="0">
                            <a:latin typeface="Cambria Math" panose="02040503050406030204" pitchFamily="18" charset="0"/>
                          </a:rPr>
                        </m:ctrlPr>
                      </m:fPr>
                      <m:num>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2</m:t>
                            </m:r>
                          </m:sup>
                        </m:sSup>
                      </m:num>
                      <m:den>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𝑎</m:t>
                            </m:r>
                          </m:e>
                          <m:sup>
                            <m:r>
                              <a:rPr lang="en-US" sz="3600" b="0" i="1" smtClean="0">
                                <a:latin typeface="Cambria Math" panose="02040503050406030204" pitchFamily="18" charset="0"/>
                              </a:rPr>
                              <m:t>2</m:t>
                            </m:r>
                          </m:sup>
                        </m:sSup>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𝑦</m:t>
                            </m:r>
                          </m:e>
                          <m:sup>
                            <m:r>
                              <a:rPr lang="en-US" sz="3600" b="0" i="1" smtClean="0">
                                <a:latin typeface="Cambria Math" panose="02040503050406030204" pitchFamily="18" charset="0"/>
                              </a:rPr>
                              <m:t>2</m:t>
                            </m:r>
                          </m:sup>
                        </m:sSup>
                      </m:num>
                      <m:den>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𝑏</m:t>
                            </m:r>
                          </m:e>
                          <m:sup>
                            <m:r>
                              <a:rPr lang="en-US" sz="3600" b="0" i="1" smtClean="0">
                                <a:latin typeface="Cambria Math" panose="02040503050406030204" pitchFamily="18" charset="0"/>
                              </a:rPr>
                              <m:t>2</m:t>
                            </m:r>
                          </m:sup>
                        </m:sSup>
                      </m:den>
                    </m:f>
                    <m:r>
                      <a:rPr lang="en-US" sz="3600" b="0" i="1" smtClean="0">
                        <a:latin typeface="Cambria Math" panose="02040503050406030204" pitchFamily="18" charset="0"/>
                      </a:rPr>
                      <m:t>=</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𝑠</m:t>
                        </m:r>
                      </m:e>
                      <m:sup>
                        <m:r>
                          <a:rPr lang="en-US" sz="3600" b="0" i="1" smtClean="0">
                            <a:latin typeface="Cambria Math" panose="02040503050406030204" pitchFamily="18" charset="0"/>
                          </a:rPr>
                          <m:t>2</m:t>
                        </m:r>
                      </m:sup>
                    </m:sSup>
                  </m:oMath>
                </a14:m>
                <a:endParaRPr lang="en-US" sz="3600" dirty="0"/>
              </a:p>
            </p:txBody>
          </p:sp>
        </mc:Choice>
        <mc:Fallback xmlns="">
          <p:sp>
            <p:nvSpPr>
              <p:cNvPr id="2" name="Title 1">
                <a:extLst>
                  <a:ext uri="{FF2B5EF4-FFF2-40B4-BE49-F238E27FC236}">
                    <a16:creationId xmlns:a16="http://schemas.microsoft.com/office/drawing/2014/main" id="{8BB0EF66-3950-1DDC-03F1-CDE69E726D15}"/>
                  </a:ext>
                </a:extLst>
              </p:cNvPr>
              <p:cNvSpPr>
                <a:spLocks noGrp="1" noRot="1" noChangeAspect="1" noMove="1" noResize="1" noEditPoints="1" noAdjustHandles="1" noChangeArrowheads="1" noChangeShapeType="1" noTextEdit="1"/>
              </p:cNvSpPr>
              <p:nvPr>
                <p:ph type="title"/>
              </p:nvPr>
            </p:nvSpPr>
            <p:spPr>
              <a:blipFill>
                <a:blip r:embed="rId2"/>
                <a:stretch>
                  <a:fillRect l="-1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7BFD6E-30BF-FF8D-E38B-C9D97CE6F56D}"/>
                  </a:ext>
                </a:extLst>
              </p:cNvPr>
              <p:cNvSpPr>
                <a:spLocks noGrp="1"/>
              </p:cNvSpPr>
              <p:nvPr>
                <p:ph idx="1"/>
              </p:nvPr>
            </p:nvSpPr>
            <p:spPr/>
            <p:txBody>
              <a:bodyPr/>
              <a:lstStyle/>
              <a:p>
                <a:pPr lvl="1"/>
                <a14:m>
                  <m:oMath xmlns:m="http://schemas.openxmlformats.org/officeDocument/2006/math">
                    <m:r>
                      <a:rPr lang="en-US" sz="2400" i="1" dirty="0" smtClean="0">
                        <a:latin typeface="Cambria Math" panose="02040503050406030204" pitchFamily="18" charset="0"/>
                      </a:rPr>
                      <m:t>𝐴</m:t>
                    </m:r>
                    <m:r>
                      <a:rPr lang="en-US" sz="2400" b="0" i="1" dirty="0" smtClean="0">
                        <a:latin typeface="Cambria Math" panose="02040503050406030204" pitchFamily="18" charset="0"/>
                      </a:rPr>
                      <m:t>=</m:t>
                    </m:r>
                    <m:r>
                      <a:rPr lang="en-US" sz="2400" b="0" i="1" dirty="0" smtClean="0">
                        <a:latin typeface="Cambria Math" panose="02040503050406030204" pitchFamily="18" charset="0"/>
                      </a:rPr>
                      <m:t>𝜋</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𝑘𝑎</m:t>
                        </m:r>
                      </m:e>
                    </m:d>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𝑘𝑏</m:t>
                        </m:r>
                      </m:e>
                    </m:d>
                    <m:r>
                      <a:rPr lang="en-US" sz="2400" b="0" i="1" dirty="0" smtClean="0">
                        <a:latin typeface="Cambria Math" panose="02040503050406030204" pitchFamily="18" charset="0"/>
                      </a:rPr>
                      <m:t>=</m:t>
                    </m:r>
                    <m:r>
                      <a:rPr lang="en-US" sz="2400" b="0" i="1" dirty="0" smtClean="0">
                        <a:latin typeface="Cambria Math" panose="02040503050406030204" pitchFamily="18" charset="0"/>
                      </a:rPr>
                      <m:t>𝜋</m:t>
                    </m:r>
                    <m:r>
                      <a:rPr lang="en-US" sz="2400" b="0" i="1" dirty="0" smtClean="0">
                        <a:latin typeface="Cambria Math" panose="02040503050406030204" pitchFamily="18" charset="0"/>
                      </a:rPr>
                      <m:t>𝑎𝑏</m:t>
                    </m:r>
                    <m:r>
                      <a:rPr lang="en-US" sz="2400" b="0" i="1" dirty="0" smtClean="0">
                        <a:latin typeface="Cambria Math" panose="02040503050406030204" pitchFamily="18" charset="0"/>
                      </a:rPr>
                      <m:t> </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𝑠</m:t>
                        </m:r>
                      </m:e>
                      <m:sup>
                        <m:r>
                          <a:rPr lang="en-US" sz="2400" b="0" i="1" dirty="0" smtClean="0">
                            <a:latin typeface="Cambria Math" panose="02040503050406030204" pitchFamily="18" charset="0"/>
                          </a:rPr>
                          <m:t>2</m:t>
                        </m:r>
                      </m:sup>
                    </m:sSup>
                  </m:oMath>
                </a14:m>
                <a:endParaRPr lang="en-US" sz="2400" dirty="0"/>
              </a:p>
              <a:p>
                <a:pPr lvl="1"/>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 =</m:t>
                    </m:r>
                    <m:r>
                      <a:rPr lang="en-US" sz="2400" b="0" i="1" dirty="0" smtClean="0">
                        <a:latin typeface="Cambria Math" panose="02040503050406030204" pitchFamily="18" charset="0"/>
                      </a:rPr>
                      <m:t>𝜋</m:t>
                    </m:r>
                    <m:rad>
                      <m:radPr>
                        <m:degHide m:val="on"/>
                        <m:ctrlPr>
                          <a:rPr lang="en-US" sz="2400" b="0" i="1" dirty="0" smtClean="0">
                            <a:latin typeface="Cambria Math" panose="02040503050406030204" pitchFamily="18" charset="0"/>
                          </a:rPr>
                        </m:ctrlPr>
                      </m:radPr>
                      <m:deg/>
                      <m:e>
                        <m:r>
                          <a:rPr lang="en-US" sz="2400" b="0" i="1" dirty="0" smtClean="0">
                            <a:latin typeface="Cambria Math" panose="02040503050406030204" pitchFamily="18" charset="0"/>
                          </a:rPr>
                          <m:t>2(</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𝑎</m:t>
                            </m:r>
                          </m:e>
                          <m:sup>
                            <m:r>
                              <a:rPr lang="en-US" sz="2400" b="0" i="1" dirty="0" smtClean="0">
                                <a:latin typeface="Cambria Math" panose="02040503050406030204" pitchFamily="18" charset="0"/>
                              </a:rPr>
                              <m:t>2</m:t>
                            </m:r>
                          </m:sup>
                        </m:sSup>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𝑏</m:t>
                            </m:r>
                          </m:e>
                          <m:sup>
                            <m:r>
                              <a:rPr lang="en-US" sz="2400" b="0" i="1" dirty="0" smtClean="0">
                                <a:latin typeface="Cambria Math" panose="02040503050406030204" pitchFamily="18" charset="0"/>
                              </a:rPr>
                              <m:t>2</m:t>
                            </m:r>
                          </m:sup>
                        </m:sSup>
                        <m:r>
                          <a:rPr lang="en-US" sz="2400" b="0" i="1" dirty="0" smtClean="0">
                            <a:latin typeface="Cambria Math" panose="02040503050406030204" pitchFamily="18" charset="0"/>
                          </a:rPr>
                          <m:t>)</m:t>
                        </m:r>
                      </m:e>
                    </m:rad>
                    <m:r>
                      <a:rPr lang="en-US" sz="2400" b="0" i="1" dirty="0" smtClean="0">
                        <a:latin typeface="Cambria Math" panose="02040503050406030204" pitchFamily="18" charset="0"/>
                      </a:rPr>
                      <m:t> </m:t>
                    </m:r>
                    <m:r>
                      <a:rPr lang="en-US" sz="2400" b="0" i="1" dirty="0" smtClean="0">
                        <a:latin typeface="Cambria Math" panose="02040503050406030204" pitchFamily="18" charset="0"/>
                      </a:rPr>
                      <m:t>𝑠</m:t>
                    </m:r>
                  </m:oMath>
                </a14:m>
                <a:endParaRPr lang="en-US" sz="2400" dirty="0"/>
              </a:p>
              <a:p>
                <a:pPr lvl="1"/>
                <a:r>
                  <a:rPr lang="en-US" sz="2400" dirty="0"/>
                  <a:t>Rescale: </a:t>
                </a:r>
                <a14:m>
                  <m:oMath xmlns:m="http://schemas.openxmlformats.org/officeDocument/2006/math">
                    <m:r>
                      <a:rPr lang="en-US" sz="2400" i="1" dirty="0" smtClean="0">
                        <a:latin typeface="Cambria Math" panose="02040503050406030204" pitchFamily="18" charset="0"/>
                      </a:rPr>
                      <m:t>𝑟</m:t>
                    </m:r>
                    <m:r>
                      <a:rPr lang="en-US" sz="2400" i="1" dirty="0" smtClean="0">
                        <a:latin typeface="Cambria Math" panose="02040503050406030204" pitchFamily="18" charset="0"/>
                      </a:rPr>
                      <m:t> = </m:t>
                    </m:r>
                    <m:nary>
                      <m:naryPr>
                        <m:limLoc m:val="undOvr"/>
                        <m:subHide m:val="on"/>
                        <m:supHide m:val="on"/>
                        <m:ctrlPr>
                          <a:rPr lang="en-US" sz="2400" i="1" dirty="0" smtClean="0">
                            <a:latin typeface="Cambria Math" panose="02040503050406030204" pitchFamily="18" charset="0"/>
                          </a:rPr>
                        </m:ctrlPr>
                      </m:naryPr>
                      <m:sub/>
                      <m:sup/>
                      <m:e>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2 </m:t>
                            </m:r>
                            <m:r>
                              <a:rPr lang="en-US" sz="2400" i="1" dirty="0">
                                <a:latin typeface="Cambria Math" panose="02040503050406030204" pitchFamily="18" charset="0"/>
                              </a:rPr>
                              <m:t>𝜋</m:t>
                            </m:r>
                            <m:r>
                              <a:rPr lang="en-US" sz="2400" i="1" dirty="0">
                                <a:latin typeface="Cambria Math" panose="02040503050406030204" pitchFamily="18" charset="0"/>
                              </a:rPr>
                              <m:t>𝑎𝑏</m:t>
                            </m:r>
                            <m:r>
                              <a:rPr lang="en-US" sz="2400" i="1" dirty="0">
                                <a:latin typeface="Cambria Math" panose="02040503050406030204" pitchFamily="18" charset="0"/>
                              </a:rPr>
                              <m:t> </m:t>
                            </m:r>
                            <m:r>
                              <a:rPr lang="en-US" sz="2400" b="0" i="1" dirty="0" smtClean="0">
                                <a:latin typeface="Cambria Math" panose="02040503050406030204" pitchFamily="18" charset="0"/>
                              </a:rPr>
                              <m:t>𝑠</m:t>
                            </m:r>
                          </m:num>
                          <m:den>
                            <m:r>
                              <a:rPr lang="en-US" sz="2400" i="1" dirty="0">
                                <a:latin typeface="Cambria Math" panose="02040503050406030204" pitchFamily="18" charset="0"/>
                              </a:rPr>
                              <m:t>𝜋</m:t>
                            </m:r>
                            <m:rad>
                              <m:radPr>
                                <m:degHide m:val="on"/>
                                <m:ctrlPr>
                                  <a:rPr lang="en-US" sz="2400" i="1" dirty="0">
                                    <a:latin typeface="Cambria Math" panose="02040503050406030204" pitchFamily="18" charset="0"/>
                                  </a:rPr>
                                </m:ctrlPr>
                              </m:radPr>
                              <m:deg/>
                              <m:e>
                                <m:r>
                                  <a:rPr lang="en-US" sz="2400" i="1" dirty="0">
                                    <a:latin typeface="Cambria Math" panose="02040503050406030204" pitchFamily="18" charset="0"/>
                                  </a:rPr>
                                  <m:t>2(</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𝑎</m:t>
                                    </m:r>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𝑏</m:t>
                                    </m:r>
                                  </m:e>
                                  <m:sup>
                                    <m:r>
                                      <a:rPr lang="en-US" sz="2400" i="1" dirty="0">
                                        <a:latin typeface="Cambria Math" panose="02040503050406030204" pitchFamily="18" charset="0"/>
                                      </a:rPr>
                                      <m:t>2</m:t>
                                    </m:r>
                                  </m:sup>
                                </m:sSup>
                                <m:r>
                                  <a:rPr lang="en-US" sz="2400" i="1" dirty="0">
                                    <a:latin typeface="Cambria Math" panose="02040503050406030204" pitchFamily="18" charset="0"/>
                                  </a:rPr>
                                  <m:t>)</m:t>
                                </m:r>
                              </m:e>
                            </m:rad>
                            <m:r>
                              <a:rPr lang="en-US" sz="2400" i="1" dirty="0">
                                <a:latin typeface="Cambria Math" panose="02040503050406030204" pitchFamily="18" charset="0"/>
                              </a:rPr>
                              <m:t> </m:t>
                            </m:r>
                            <m:r>
                              <a:rPr lang="en-US" sz="2400" b="0" i="1" dirty="0" smtClean="0">
                                <a:latin typeface="Cambria Math" panose="02040503050406030204" pitchFamily="18" charset="0"/>
                              </a:rPr>
                              <m:t>𝑠</m:t>
                            </m:r>
                            <m:r>
                              <m:rPr>
                                <m:nor/>
                              </m:rPr>
                              <a:rPr lang="en-US" sz="2400" dirty="0"/>
                              <m:t> </m:t>
                            </m:r>
                          </m:den>
                        </m:f>
                        <m:r>
                          <a:rPr lang="en-US" sz="2400" b="0" i="1" dirty="0" smtClean="0">
                            <a:latin typeface="Cambria Math" panose="02040503050406030204" pitchFamily="18" charset="0"/>
                          </a:rPr>
                          <m:t> </m:t>
                        </m:r>
                        <m:r>
                          <a:rPr lang="en-US" sz="2400" b="0" i="1" dirty="0" smtClean="0">
                            <a:latin typeface="Cambria Math" panose="02040503050406030204" pitchFamily="18" charset="0"/>
                          </a:rPr>
                          <m:t>𝑑𝑠</m:t>
                        </m:r>
                        <m:r>
                          <a:rPr lang="en-US" sz="2400" b="0" i="1" dirty="0" smtClean="0">
                            <a:latin typeface="Cambria Math" panose="02040503050406030204" pitchFamily="18" charset="0"/>
                          </a:rPr>
                          <m:t>=</m:t>
                        </m:r>
                        <m:f>
                          <m:fPr>
                            <m:ctrlPr>
                              <a:rPr lang="en-US" sz="2400" i="1" dirty="0">
                                <a:latin typeface="Cambria Math" panose="02040503050406030204" pitchFamily="18" charset="0"/>
                              </a:rPr>
                            </m:ctrlPr>
                          </m:fPr>
                          <m:num>
                            <m:rad>
                              <m:radPr>
                                <m:degHide m:val="on"/>
                                <m:ctrlPr>
                                  <a:rPr lang="en-US" sz="2400" i="1" dirty="0" smtClean="0">
                                    <a:latin typeface="Cambria Math" panose="02040503050406030204" pitchFamily="18" charset="0"/>
                                  </a:rPr>
                                </m:ctrlPr>
                              </m:radPr>
                              <m:deg/>
                              <m:e>
                                <m:r>
                                  <a:rPr lang="en-US" sz="2400" b="0" i="1" dirty="0" smtClean="0">
                                    <a:latin typeface="Cambria Math" panose="02040503050406030204" pitchFamily="18" charset="0"/>
                                  </a:rPr>
                                  <m:t>2</m:t>
                                </m:r>
                              </m:e>
                            </m:rad>
                            <m:r>
                              <a:rPr lang="en-US" sz="2400" i="1" dirty="0">
                                <a:latin typeface="Cambria Math" panose="02040503050406030204" pitchFamily="18" charset="0"/>
                              </a:rPr>
                              <m:t> </m:t>
                            </m:r>
                            <m:r>
                              <a:rPr lang="en-US" sz="2400" i="1" dirty="0">
                                <a:latin typeface="Cambria Math" panose="02040503050406030204" pitchFamily="18" charset="0"/>
                              </a:rPr>
                              <m:t>𝑎𝑏</m:t>
                            </m:r>
                          </m:num>
                          <m:den>
                            <m:rad>
                              <m:radPr>
                                <m:degHide m:val="on"/>
                                <m:ctrlPr>
                                  <a:rPr lang="en-US" sz="2400" i="1" dirty="0">
                                    <a:latin typeface="Cambria Math" panose="02040503050406030204" pitchFamily="18" charset="0"/>
                                  </a:rPr>
                                </m:ctrlPr>
                              </m:radPr>
                              <m:deg/>
                              <m:e>
                                <m:sSup>
                                  <m:sSupPr>
                                    <m:ctrlPr>
                                      <a:rPr lang="en-US" sz="2400" i="1" dirty="0">
                                        <a:latin typeface="Cambria Math" panose="02040503050406030204" pitchFamily="18" charset="0"/>
                                      </a:rPr>
                                    </m:ctrlPr>
                                  </m:sSupPr>
                                  <m:e>
                                    <m:r>
                                      <a:rPr lang="en-US" sz="2400" i="1" dirty="0">
                                        <a:latin typeface="Cambria Math" panose="02040503050406030204" pitchFamily="18" charset="0"/>
                                      </a:rPr>
                                      <m:t>𝑎</m:t>
                                    </m:r>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𝑏</m:t>
                                    </m:r>
                                  </m:e>
                                  <m:sup>
                                    <m:r>
                                      <a:rPr lang="en-US" sz="2400" i="1" dirty="0">
                                        <a:latin typeface="Cambria Math" panose="02040503050406030204" pitchFamily="18" charset="0"/>
                                      </a:rPr>
                                      <m:t>2</m:t>
                                    </m:r>
                                  </m:sup>
                                </m:sSup>
                              </m:e>
                            </m:rad>
                            <m:r>
                              <a:rPr lang="en-US" sz="2400" i="1" dirty="0">
                                <a:latin typeface="Cambria Math" panose="02040503050406030204" pitchFamily="18" charset="0"/>
                              </a:rPr>
                              <m:t> </m:t>
                            </m:r>
                          </m:den>
                        </m:f>
                        <m:r>
                          <a:rPr lang="en-US" sz="2400" b="0" i="1" dirty="0" smtClean="0">
                            <a:latin typeface="Cambria Math" panose="02040503050406030204" pitchFamily="18" charset="0"/>
                          </a:rPr>
                          <m:t>𝑠</m:t>
                        </m:r>
                      </m:e>
                    </m:nary>
                  </m:oMath>
                </a14:m>
                <a:endParaRPr lang="en-US" dirty="0"/>
              </a:p>
              <a:p>
                <a:pPr lvl="1"/>
                <a:r>
                  <a:rPr lang="en-US" sz="2400" dirty="0"/>
                  <a:t>New parameterization: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𝑏</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𝑎</m:t>
                            </m:r>
                          </m:e>
                          <m:sup>
                            <m:r>
                              <a:rPr lang="en-US" sz="2400" i="1">
                                <a:latin typeface="Cambria Math" panose="02040503050406030204" pitchFamily="18" charset="0"/>
                              </a:rPr>
                              <m:t>2</m:t>
                            </m:r>
                          </m:sup>
                        </m:sSup>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𝑏</m:t>
                            </m:r>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𝑟</m:t>
                        </m:r>
                      </m:e>
                      <m:sup>
                        <m:r>
                          <a:rPr lang="en-US" sz="2400" b="0" i="1" smtClean="0">
                            <a:latin typeface="Cambria Math" panose="02040503050406030204" pitchFamily="18" charset="0"/>
                          </a:rPr>
                          <m:t>2</m:t>
                        </m:r>
                      </m:sup>
                    </m:sSup>
                  </m:oMath>
                </a14:m>
                <a:endParaRPr lang="en-US" sz="2400" dirty="0"/>
              </a:p>
            </p:txBody>
          </p:sp>
        </mc:Choice>
        <mc:Fallback xmlns="">
          <p:sp>
            <p:nvSpPr>
              <p:cNvPr id="3" name="Content Placeholder 2">
                <a:extLst>
                  <a:ext uri="{FF2B5EF4-FFF2-40B4-BE49-F238E27FC236}">
                    <a16:creationId xmlns:a16="http://schemas.microsoft.com/office/drawing/2014/main" id="{B37BFD6E-30BF-FF8D-E38B-C9D97CE6F56D}"/>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668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BB0EF66-3950-1DDC-03F1-CDE69E726D15}"/>
                  </a:ext>
                </a:extLst>
              </p:cNvPr>
              <p:cNvSpPr>
                <a:spLocks noGrp="1"/>
              </p:cNvSpPr>
              <p:nvPr>
                <p:ph type="title"/>
              </p:nvPr>
            </p:nvSpPr>
            <p:spPr/>
            <p:txBody>
              <a:bodyPr/>
              <a:lstStyle/>
              <a:p>
                <a:r>
                  <a:rPr lang="en-US" sz="3600" dirty="0"/>
                  <a:t>Example 4: More Ellipses </a:t>
                </a:r>
                <a14:m>
                  <m:oMath xmlns:m="http://schemas.openxmlformats.org/officeDocument/2006/math">
                    <m:f>
                      <m:fPr>
                        <m:ctrlPr>
                          <a:rPr lang="en-US" sz="3600" b="0" i="1" smtClean="0">
                            <a:latin typeface="Cambria Math" panose="02040503050406030204" pitchFamily="18" charset="0"/>
                          </a:rPr>
                        </m:ctrlPr>
                      </m:fPr>
                      <m:num>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2</m:t>
                            </m:r>
                          </m:sup>
                        </m:sSup>
                      </m:num>
                      <m:den>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𝑎</m:t>
                            </m:r>
                          </m:e>
                          <m:sup>
                            <m:r>
                              <a:rPr lang="en-US" sz="3600" b="0" i="1" smtClean="0">
                                <a:latin typeface="Cambria Math" panose="02040503050406030204" pitchFamily="18" charset="0"/>
                              </a:rPr>
                              <m:t>2</m:t>
                            </m:r>
                          </m:sup>
                        </m:sSup>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𝑦</m:t>
                            </m:r>
                          </m:e>
                          <m:sup>
                            <m:r>
                              <a:rPr lang="en-US" sz="3600" b="0" i="1" smtClean="0">
                                <a:latin typeface="Cambria Math" panose="02040503050406030204" pitchFamily="18" charset="0"/>
                              </a:rPr>
                              <m:t>2</m:t>
                            </m:r>
                          </m:sup>
                        </m:sSup>
                      </m:num>
                      <m:den>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m:t>
                            </m:r>
                            <m:r>
                              <a:rPr lang="en-US" sz="3600" b="0" i="1" smtClean="0">
                                <a:latin typeface="Cambria Math" panose="02040503050406030204" pitchFamily="18" charset="0"/>
                              </a:rPr>
                              <m:t>𝑠𝑏</m:t>
                            </m:r>
                            <m:r>
                              <a:rPr lang="en-US" sz="3600" b="0" i="1" smtClean="0">
                                <a:latin typeface="Cambria Math" panose="02040503050406030204" pitchFamily="18" charset="0"/>
                              </a:rPr>
                              <m:t>)</m:t>
                            </m:r>
                          </m:e>
                          <m:sup>
                            <m:r>
                              <a:rPr lang="en-US" sz="3600" b="0" i="1" smtClean="0">
                                <a:latin typeface="Cambria Math" panose="02040503050406030204" pitchFamily="18" charset="0"/>
                              </a:rPr>
                              <m:t>2</m:t>
                            </m:r>
                          </m:sup>
                        </m:sSup>
                      </m:den>
                    </m:f>
                    <m:r>
                      <a:rPr lang="en-US" sz="3600" b="0" i="1" smtClean="0">
                        <a:latin typeface="Cambria Math" panose="02040503050406030204" pitchFamily="18" charset="0"/>
                      </a:rPr>
                      <m:t>=1</m:t>
                    </m:r>
                  </m:oMath>
                </a14:m>
                <a:endParaRPr lang="en-US" sz="3600" dirty="0"/>
              </a:p>
            </p:txBody>
          </p:sp>
        </mc:Choice>
        <mc:Fallback xmlns="">
          <p:sp>
            <p:nvSpPr>
              <p:cNvPr id="2" name="Title 1">
                <a:extLst>
                  <a:ext uri="{FF2B5EF4-FFF2-40B4-BE49-F238E27FC236}">
                    <a16:creationId xmlns:a16="http://schemas.microsoft.com/office/drawing/2014/main" id="{8BB0EF66-3950-1DDC-03F1-CDE69E726D15}"/>
                  </a:ext>
                </a:extLst>
              </p:cNvPr>
              <p:cNvSpPr>
                <a:spLocks noGrp="1" noRot="1" noChangeAspect="1" noMove="1" noResize="1" noEditPoints="1" noAdjustHandles="1" noChangeArrowheads="1" noChangeShapeType="1" noTextEdit="1"/>
              </p:cNvSpPr>
              <p:nvPr>
                <p:ph type="title"/>
              </p:nvPr>
            </p:nvSpPr>
            <p:spPr>
              <a:blipFill>
                <a:blip r:embed="rId2"/>
                <a:stretch>
                  <a:fillRect l="-1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7BFD6E-30BF-FF8D-E38B-C9D97CE6F56D}"/>
                  </a:ext>
                </a:extLst>
              </p:cNvPr>
              <p:cNvSpPr>
                <a:spLocks noGrp="1"/>
              </p:cNvSpPr>
              <p:nvPr>
                <p:ph idx="1"/>
              </p:nvPr>
            </p:nvSpPr>
            <p:spPr/>
            <p:txBody>
              <a:bodyPr/>
              <a:lstStyle/>
              <a:p>
                <a:pPr lvl="1"/>
                <a14:m>
                  <m:oMath xmlns:m="http://schemas.openxmlformats.org/officeDocument/2006/math">
                    <m:r>
                      <a:rPr lang="en-US" sz="2400" i="1" dirty="0" smtClean="0">
                        <a:latin typeface="Cambria Math" panose="02040503050406030204" pitchFamily="18" charset="0"/>
                      </a:rPr>
                      <m:t>𝐴</m:t>
                    </m:r>
                    <m:r>
                      <a:rPr lang="en-US" sz="2400" b="0" i="1" dirty="0" smtClean="0">
                        <a:latin typeface="Cambria Math" panose="02040503050406030204" pitchFamily="18" charset="0"/>
                      </a:rPr>
                      <m:t>=</m:t>
                    </m:r>
                    <m:r>
                      <a:rPr lang="en-US" sz="2400" b="0" i="1" dirty="0" smtClean="0">
                        <a:latin typeface="Cambria Math" panose="02040503050406030204" pitchFamily="18" charset="0"/>
                      </a:rPr>
                      <m:t>𝜋</m:t>
                    </m:r>
                    <m:r>
                      <a:rPr lang="en-US" sz="2400" b="0" i="1" dirty="0" smtClean="0">
                        <a:latin typeface="Cambria Math" panose="02040503050406030204" pitchFamily="18" charset="0"/>
                      </a:rPr>
                      <m:t>𝑎</m:t>
                    </m:r>
                    <m:r>
                      <a:rPr lang="en-US" sz="2400" b="0" i="1" dirty="0" smtClean="0">
                        <a:latin typeface="Cambria Math" panose="02040503050406030204" pitchFamily="18" charset="0"/>
                      </a:rPr>
                      <m:t>(</m:t>
                    </m:r>
                    <m:r>
                      <a:rPr lang="en-US" sz="2400" b="0" i="1" dirty="0" smtClean="0">
                        <a:latin typeface="Cambria Math" panose="02040503050406030204" pitchFamily="18" charset="0"/>
                      </a:rPr>
                      <m:t>𝑠𝑏</m:t>
                    </m:r>
                    <m:r>
                      <a:rPr lang="en-US" sz="2400" b="0" i="1" dirty="0" smtClean="0">
                        <a:latin typeface="Cambria Math" panose="02040503050406030204" pitchFamily="18" charset="0"/>
                      </a:rPr>
                      <m:t>)=</m:t>
                    </m:r>
                    <m:r>
                      <a:rPr lang="en-US" sz="2400" b="0" i="1" dirty="0" smtClean="0">
                        <a:latin typeface="Cambria Math" panose="02040503050406030204" pitchFamily="18" charset="0"/>
                      </a:rPr>
                      <m:t>𝜋</m:t>
                    </m:r>
                    <m:r>
                      <a:rPr lang="en-US" sz="2400" b="0" i="1" dirty="0" smtClean="0">
                        <a:latin typeface="Cambria Math" panose="02040503050406030204" pitchFamily="18" charset="0"/>
                      </a:rPr>
                      <m:t>𝑎𝑏</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𝑠</m:t>
                    </m:r>
                  </m:oMath>
                </a14:m>
                <a:endParaRPr lang="en-US" sz="2400" dirty="0"/>
              </a:p>
              <a:p>
                <a:pPr lvl="1"/>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 =</m:t>
                    </m:r>
                    <m:r>
                      <a:rPr lang="en-US" sz="2400" b="0" i="1" dirty="0" smtClean="0">
                        <a:latin typeface="Cambria Math" panose="02040503050406030204" pitchFamily="18" charset="0"/>
                      </a:rPr>
                      <m:t>𝜋</m:t>
                    </m:r>
                    <m:rad>
                      <m:radPr>
                        <m:degHide m:val="on"/>
                        <m:ctrlPr>
                          <a:rPr lang="en-US" sz="2400" b="0" i="1" dirty="0" smtClean="0">
                            <a:latin typeface="Cambria Math" panose="02040503050406030204" pitchFamily="18" charset="0"/>
                          </a:rPr>
                        </m:ctrlPr>
                      </m:radPr>
                      <m:deg/>
                      <m:e>
                        <m:r>
                          <a:rPr lang="en-US" sz="2400" b="0" i="1" dirty="0" smtClean="0">
                            <a:latin typeface="Cambria Math" panose="02040503050406030204" pitchFamily="18" charset="0"/>
                          </a:rPr>
                          <m:t>2(</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𝑎</m:t>
                            </m:r>
                          </m:e>
                          <m:sup>
                            <m:r>
                              <a:rPr lang="en-US" sz="2400" b="0" i="1" dirty="0" smtClean="0">
                                <a:latin typeface="Cambria Math" panose="02040503050406030204" pitchFamily="18" charset="0"/>
                              </a:rPr>
                              <m:t>2</m:t>
                            </m:r>
                          </m:sup>
                        </m:sSup>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m:t>
                            </m:r>
                            <m:r>
                              <a:rPr lang="en-US" sz="2400" b="0" i="1" dirty="0" smtClean="0">
                                <a:latin typeface="Cambria Math" panose="02040503050406030204" pitchFamily="18" charset="0"/>
                              </a:rPr>
                              <m:t>𝑠𝑏</m:t>
                            </m:r>
                            <m:r>
                              <a:rPr lang="en-US" sz="2400" b="0" i="1" dirty="0" smtClean="0">
                                <a:latin typeface="Cambria Math" panose="02040503050406030204" pitchFamily="18" charset="0"/>
                              </a:rPr>
                              <m:t>)</m:t>
                            </m:r>
                          </m:e>
                          <m:sup>
                            <m:r>
                              <a:rPr lang="en-US" sz="2400" b="0" i="1" dirty="0" smtClean="0">
                                <a:latin typeface="Cambria Math" panose="02040503050406030204" pitchFamily="18" charset="0"/>
                              </a:rPr>
                              <m:t>2</m:t>
                            </m:r>
                          </m:sup>
                        </m:sSup>
                        <m:r>
                          <a:rPr lang="en-US" sz="2400" b="0" i="1" dirty="0" smtClean="0">
                            <a:latin typeface="Cambria Math" panose="02040503050406030204" pitchFamily="18" charset="0"/>
                          </a:rPr>
                          <m:t>)</m:t>
                        </m:r>
                      </m:e>
                    </m:rad>
                    <m:r>
                      <a:rPr lang="en-US" sz="2400" b="0" i="1" dirty="0" smtClean="0">
                        <a:latin typeface="Cambria Math" panose="02040503050406030204" pitchFamily="18" charset="0"/>
                      </a:rPr>
                      <m:t> </m:t>
                    </m:r>
                  </m:oMath>
                </a14:m>
                <a:endParaRPr lang="en-US" sz="2400" dirty="0"/>
              </a:p>
              <a:p>
                <a:pPr lvl="1"/>
                <a:r>
                  <a:rPr lang="en-US" sz="2400" dirty="0"/>
                  <a:t>Rescale: </a:t>
                </a:r>
                <a14:m>
                  <m:oMath xmlns:m="http://schemas.openxmlformats.org/officeDocument/2006/math">
                    <m:r>
                      <a:rPr lang="en-US" sz="2400" i="1" dirty="0" smtClean="0">
                        <a:latin typeface="Cambria Math" panose="02040503050406030204" pitchFamily="18" charset="0"/>
                      </a:rPr>
                      <m:t>𝑟</m:t>
                    </m:r>
                    <m:r>
                      <a:rPr lang="en-US" sz="2400" i="1" dirty="0" smtClean="0">
                        <a:latin typeface="Cambria Math" panose="02040503050406030204" pitchFamily="18" charset="0"/>
                      </a:rPr>
                      <m:t> = </m:t>
                    </m:r>
                    <m:nary>
                      <m:naryPr>
                        <m:limLoc m:val="undOvr"/>
                        <m:subHide m:val="on"/>
                        <m:supHide m:val="on"/>
                        <m:ctrlPr>
                          <a:rPr lang="en-US" sz="2400" i="1" dirty="0" smtClean="0">
                            <a:latin typeface="Cambria Math" panose="02040503050406030204" pitchFamily="18" charset="0"/>
                          </a:rPr>
                        </m:ctrlPr>
                      </m:naryPr>
                      <m:sub/>
                      <m:sup/>
                      <m:e>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 </m:t>
                            </m:r>
                            <m:r>
                              <a:rPr lang="en-US" sz="2400" i="1" dirty="0">
                                <a:latin typeface="Cambria Math" panose="02040503050406030204" pitchFamily="18" charset="0"/>
                              </a:rPr>
                              <m:t>𝜋</m:t>
                            </m:r>
                            <m:r>
                              <a:rPr lang="en-US" sz="2400" i="1" dirty="0">
                                <a:latin typeface="Cambria Math" panose="02040503050406030204" pitchFamily="18" charset="0"/>
                              </a:rPr>
                              <m:t>𝑎𝑏</m:t>
                            </m:r>
                            <m:r>
                              <a:rPr lang="en-US" sz="2400" i="1" dirty="0">
                                <a:latin typeface="Cambria Math" panose="02040503050406030204" pitchFamily="18" charset="0"/>
                              </a:rPr>
                              <m:t> </m:t>
                            </m:r>
                          </m:num>
                          <m:den>
                            <m:r>
                              <a:rPr lang="en-US" sz="2400" b="0" i="1" dirty="0" smtClean="0">
                                <a:latin typeface="Cambria Math" panose="02040503050406030204" pitchFamily="18" charset="0"/>
                              </a:rPr>
                              <m:t>𝜋</m:t>
                            </m:r>
                            <m:rad>
                              <m:radPr>
                                <m:degHide m:val="on"/>
                                <m:ctrlPr>
                                  <a:rPr lang="en-US" sz="2400" i="1" dirty="0">
                                    <a:latin typeface="Cambria Math" panose="02040503050406030204" pitchFamily="18" charset="0"/>
                                  </a:rPr>
                                </m:ctrlPr>
                              </m:radPr>
                              <m:deg/>
                              <m:e>
                                <m:r>
                                  <a:rPr lang="en-US" sz="2400" i="1" dirty="0">
                                    <a:latin typeface="Cambria Math" panose="02040503050406030204" pitchFamily="18" charset="0"/>
                                  </a:rPr>
                                  <m:t>2(</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𝑎</m:t>
                                    </m:r>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m:t>
                                    </m:r>
                                    <m:r>
                                      <a:rPr lang="en-US" sz="2400" i="1" dirty="0">
                                        <a:latin typeface="Cambria Math" panose="02040503050406030204" pitchFamily="18" charset="0"/>
                                      </a:rPr>
                                      <m:t>𝑠𝑏</m:t>
                                    </m:r>
                                    <m:r>
                                      <a:rPr lang="en-US" sz="2400" i="1" dirty="0">
                                        <a:latin typeface="Cambria Math" panose="02040503050406030204" pitchFamily="18" charset="0"/>
                                      </a:rPr>
                                      <m:t>)</m:t>
                                    </m:r>
                                  </m:e>
                                  <m:sup>
                                    <m:r>
                                      <a:rPr lang="en-US" sz="2400" i="1" dirty="0">
                                        <a:latin typeface="Cambria Math" panose="02040503050406030204" pitchFamily="18" charset="0"/>
                                      </a:rPr>
                                      <m:t>2</m:t>
                                    </m:r>
                                  </m:sup>
                                </m:sSup>
                                <m:r>
                                  <a:rPr lang="en-US" sz="2400" i="1" dirty="0">
                                    <a:latin typeface="Cambria Math" panose="02040503050406030204" pitchFamily="18" charset="0"/>
                                  </a:rPr>
                                  <m:t>)</m:t>
                                </m:r>
                              </m:e>
                            </m:rad>
                          </m:den>
                        </m:f>
                        <m:r>
                          <a:rPr lang="en-US" sz="2400" b="0" i="1" dirty="0" smtClean="0">
                            <a:latin typeface="Cambria Math" panose="02040503050406030204" pitchFamily="18" charset="0"/>
                          </a:rPr>
                          <m:t> </m:t>
                        </m:r>
                        <m:r>
                          <a:rPr lang="en-US" sz="2400" b="0" i="1" dirty="0" smtClean="0">
                            <a:latin typeface="Cambria Math" panose="02040503050406030204" pitchFamily="18" charset="0"/>
                          </a:rPr>
                          <m:t>𝑑𝑠</m:t>
                        </m:r>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𝑎</m:t>
                            </m:r>
                          </m:num>
                          <m:den>
                            <m:rad>
                              <m:radPr>
                                <m:degHide m:val="on"/>
                                <m:ctrlPr>
                                  <a:rPr lang="en-US" sz="2400" b="0" i="1" dirty="0" smtClean="0">
                                    <a:latin typeface="Cambria Math" panose="02040503050406030204" pitchFamily="18" charset="0"/>
                                  </a:rPr>
                                </m:ctrlPr>
                              </m:radPr>
                              <m:deg/>
                              <m:e>
                                <m:r>
                                  <a:rPr lang="en-US" sz="2400" b="0" i="1" dirty="0" smtClean="0">
                                    <a:latin typeface="Cambria Math" panose="02040503050406030204" pitchFamily="18" charset="0"/>
                                  </a:rPr>
                                  <m:t>2</m:t>
                                </m:r>
                              </m:e>
                            </m:rad>
                          </m:den>
                        </m:f>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ln</m:t>
                            </m:r>
                          </m:fName>
                          <m:e>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𝑏𝑠</m:t>
                                </m:r>
                                <m:r>
                                  <a:rPr lang="en-US" sz="2400" b="0" i="1" dirty="0" smtClean="0">
                                    <a:latin typeface="Cambria Math" panose="02040503050406030204" pitchFamily="18" charset="0"/>
                                  </a:rPr>
                                  <m:t>+</m:t>
                                </m:r>
                                <m:rad>
                                  <m:radPr>
                                    <m:degHide m:val="on"/>
                                    <m:ctrlPr>
                                      <a:rPr lang="en-US" sz="2400" b="0" i="1" dirty="0" smtClean="0">
                                        <a:latin typeface="Cambria Math" panose="02040503050406030204" pitchFamily="18" charset="0"/>
                                      </a:rPr>
                                    </m:ctrlPr>
                                  </m:radPr>
                                  <m:deg/>
                                  <m:e>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𝑎</m:t>
                                        </m:r>
                                      </m:e>
                                      <m:sup>
                                        <m:r>
                                          <a:rPr lang="en-US" sz="2400" b="0" i="1" dirty="0" smtClean="0">
                                            <a:latin typeface="Cambria Math" panose="02040503050406030204" pitchFamily="18" charset="0"/>
                                          </a:rPr>
                                          <m:t>2</m:t>
                                        </m:r>
                                      </m:sup>
                                    </m:sSup>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𝑏𝑠</m:t>
                                            </m:r>
                                          </m:e>
                                        </m:d>
                                      </m:e>
                                      <m:sup>
                                        <m:r>
                                          <a:rPr lang="en-US" sz="2400" b="0" i="1" dirty="0" smtClean="0">
                                            <a:latin typeface="Cambria Math" panose="02040503050406030204" pitchFamily="18" charset="0"/>
                                          </a:rPr>
                                          <m:t>2</m:t>
                                        </m:r>
                                      </m:sup>
                                    </m:sSup>
                                  </m:e>
                                </m:rad>
                              </m:e>
                            </m:d>
                          </m:e>
                        </m:func>
                      </m:e>
                    </m:nary>
                  </m:oMath>
                </a14:m>
                <a:endParaRPr lang="en-US" dirty="0"/>
              </a:p>
              <a:p>
                <a:pPr lvl="1"/>
                <a:r>
                  <a:rPr lang="en-US" sz="2400" dirty="0"/>
                  <a:t>New parameterization: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sSup>
                          <m:sSupPr>
                            <m:ctrlPr>
                              <a:rPr lang="en-US" sz="2400" i="1">
                                <a:latin typeface="Cambria Math" panose="02040503050406030204" pitchFamily="18" charset="0"/>
                              </a:rPr>
                            </m:ctrlPr>
                          </m:sSupPr>
                          <m:e>
                            <m:r>
                              <a:rPr lang="en-US" sz="2400" i="1">
                                <a:latin typeface="Cambria Math" panose="02040503050406030204" pitchFamily="18" charset="0"/>
                              </a:rPr>
                              <m:t>𝑎</m:t>
                            </m:r>
                          </m:e>
                          <m:sup>
                            <m:r>
                              <a:rPr lang="en-US" sz="2400" i="1">
                                <a:latin typeface="Cambria Math" panose="02040503050406030204" pitchFamily="18" charset="0"/>
                              </a:rPr>
                              <m:t>2</m:t>
                            </m:r>
                          </m:sup>
                        </m:sSup>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4</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f>
                              <m:fPr>
                                <m:ctrlPr>
                                  <a:rPr lang="en-US" sz="2400" i="1">
                                    <a:latin typeface="Cambria Math" panose="02040503050406030204" pitchFamily="18" charset="0"/>
                                  </a:rPr>
                                </m:ctrlPr>
                              </m:fPr>
                              <m:num>
                                <m:r>
                                  <a:rPr lang="en-US" sz="2400" i="1">
                                    <a:latin typeface="Cambria Math" panose="02040503050406030204" pitchFamily="18" charset="0"/>
                                  </a:rPr>
                                  <m:t>2</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2</m:t>
                                    </m:r>
                                  </m:e>
                                </m:rad>
                                <m:r>
                                  <a:rPr lang="en-US" sz="2400" i="1">
                                    <a:latin typeface="Cambria Math" panose="02040503050406030204" pitchFamily="18" charset="0"/>
                                  </a:rPr>
                                  <m:t>𝑟</m:t>
                                </m:r>
                              </m:num>
                              <m:den>
                                <m:r>
                                  <a:rPr lang="en-US" sz="2400" i="1">
                                    <a:latin typeface="Cambria Math" panose="02040503050406030204" pitchFamily="18" charset="0"/>
                                  </a:rPr>
                                  <m:t>𝑎</m:t>
                                </m:r>
                              </m:den>
                            </m:f>
                          </m:sup>
                        </m:sSup>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𝑎</m:t>
                                    </m:r>
                                  </m:e>
                                  <m:sup>
                                    <m:r>
                                      <a:rPr lang="en-US" sz="2400" i="1">
                                        <a:latin typeface="Cambria Math" panose="02040503050406030204" pitchFamily="18" charset="0"/>
                                      </a:rPr>
                                      <m:t>2</m:t>
                                    </m:r>
                                  </m:sup>
                                </m:sSup>
                                <m:r>
                                  <a:rPr lang="en-US" sz="2400" i="1">
                                    <a:latin typeface="Cambria Math" panose="02040503050406030204" pitchFamily="18" charset="0"/>
                                  </a:rPr>
                                  <m:t>− </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f>
                                      <m:fPr>
                                        <m:ctrlPr>
                                          <a:rPr lang="en-US" sz="2400" i="1">
                                            <a:latin typeface="Cambria Math" panose="02040503050406030204" pitchFamily="18" charset="0"/>
                                          </a:rPr>
                                        </m:ctrlPr>
                                      </m:fPr>
                                      <m:num>
                                        <m:r>
                                          <a:rPr lang="en-US" sz="2400" i="1">
                                            <a:latin typeface="Cambria Math" panose="02040503050406030204" pitchFamily="18" charset="0"/>
                                          </a:rPr>
                                          <m:t>2</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2</m:t>
                                            </m:r>
                                          </m:e>
                                        </m:rad>
                                        <m:r>
                                          <a:rPr lang="en-US" sz="2400" i="1">
                                            <a:latin typeface="Cambria Math" panose="02040503050406030204" pitchFamily="18" charset="0"/>
                                          </a:rPr>
                                          <m:t>𝑟</m:t>
                                        </m:r>
                                      </m:num>
                                      <m:den>
                                        <m:r>
                                          <a:rPr lang="en-US" sz="2400" i="1">
                                            <a:latin typeface="Cambria Math" panose="02040503050406030204" pitchFamily="18" charset="0"/>
                                          </a:rPr>
                                          <m:t>𝑎</m:t>
                                        </m:r>
                                      </m:den>
                                    </m:f>
                                  </m:sup>
                                </m:sSup>
                              </m:e>
                            </m:d>
                          </m:e>
                          <m:sup>
                            <m:r>
                              <a:rPr lang="en-US" sz="2400" i="1">
                                <a:latin typeface="Cambria Math" panose="02040503050406030204" pitchFamily="18" charset="0"/>
                              </a:rPr>
                              <m:t>2</m:t>
                            </m:r>
                          </m:sup>
                        </m:sSup>
                      </m:den>
                    </m:f>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𝑎</m:t>
                                </m:r>
                              </m:e>
                              <m:sup>
                                <m:r>
                                  <a:rPr lang="en-US" sz="2400" i="1">
                                    <a:latin typeface="Cambria Math" panose="02040503050406030204" pitchFamily="18" charset="0"/>
                                  </a:rPr>
                                  <m:t>2</m:t>
                                </m:r>
                              </m:sup>
                            </m:sSup>
                            <m:r>
                              <a:rPr lang="en-US" sz="2400" i="1">
                                <a:latin typeface="Cambria Math" panose="02040503050406030204" pitchFamily="18" charset="0"/>
                              </a:rPr>
                              <m:t> −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2</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2</m:t>
                                    </m:r>
                                  </m:e>
                                </m:rad>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𝑎</m:t>
                                </m:r>
                              </m:sup>
                            </m:sSup>
                          </m:e>
                        </m:d>
                      </m:e>
                      <m:sup>
                        <m:r>
                          <a:rPr lang="en-US" sz="2400" b="0" i="1" smtClean="0">
                            <a:latin typeface="Cambria Math" panose="02040503050406030204" pitchFamily="18" charset="0"/>
                          </a:rPr>
                          <m:t>2</m:t>
                        </m:r>
                      </m:sup>
                    </m:sSup>
                  </m:oMath>
                </a14:m>
                <a:endParaRPr lang="en-US" sz="2400" dirty="0"/>
              </a:p>
            </p:txBody>
          </p:sp>
        </mc:Choice>
        <mc:Fallback xmlns="">
          <p:sp>
            <p:nvSpPr>
              <p:cNvPr id="3" name="Content Placeholder 2">
                <a:extLst>
                  <a:ext uri="{FF2B5EF4-FFF2-40B4-BE49-F238E27FC236}">
                    <a16:creationId xmlns:a16="http://schemas.microsoft.com/office/drawing/2014/main" id="{B37BFD6E-30BF-FF8D-E38B-C9D97CE6F56D}"/>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7441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39A3-9F43-9448-EBAA-5B2F5D54B66F}"/>
              </a:ext>
            </a:extLst>
          </p:cNvPr>
          <p:cNvSpPr>
            <a:spLocks noGrp="1"/>
          </p:cNvSpPr>
          <p:nvPr>
            <p:ph type="title"/>
          </p:nvPr>
        </p:nvSpPr>
        <p:spPr/>
        <p:txBody>
          <a:bodyPr/>
          <a:lstStyle/>
          <a:p>
            <a:pPr algn="ctr"/>
            <a:r>
              <a:rPr lang="en-US" dirty="0">
                <a:solidFill>
                  <a:srgbClr val="FF0000"/>
                </a:solidFill>
              </a:rPr>
              <a:t>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CA4AFEA-CCE3-9FDD-74A1-41D7DAB13606}"/>
                  </a:ext>
                </a:extLst>
              </p:cNvPr>
              <p:cNvSpPr>
                <a:spLocks noGrp="1"/>
              </p:cNvSpPr>
              <p:nvPr>
                <p:ph idx="1"/>
              </p:nvPr>
            </p:nvSpPr>
            <p:spPr>
              <a:xfrm>
                <a:off x="1424354" y="2142067"/>
                <a:ext cx="9392872" cy="3649133"/>
              </a:xfrm>
            </p:spPr>
            <p:txBody>
              <a:bodyPr/>
              <a:lstStyle/>
              <a:p>
                <a:pPr marL="342900" indent="-342900">
                  <a:buFont typeface="+mj-lt"/>
                  <a:buAutoNum type="arabicPeriod"/>
                </a:pPr>
                <a:r>
                  <a:rPr lang="en-US" dirty="0"/>
                  <a:t>P. Cade and R. Gordon, An Apothem Apparently Appears, </a:t>
                </a:r>
                <a:r>
                  <a:rPr lang="en-US" i="1" dirty="0"/>
                  <a:t>College Math J</a:t>
                </a:r>
                <a:r>
                  <a:rPr lang="en-US" dirty="0"/>
                  <a:t>, 2005, pp. 52-55.</a:t>
                </a:r>
              </a:p>
              <a:p>
                <a:pPr marL="342900" indent="-342900">
                  <a:buFont typeface="+mj-lt"/>
                  <a:buAutoNum type="arabicPeriod"/>
                </a:pPr>
                <a:r>
                  <a:rPr lang="en-US" dirty="0"/>
                  <a:t>J. </a:t>
                </a:r>
                <a:r>
                  <a:rPr lang="en-US" dirty="0" err="1"/>
                  <a:t>Emert</a:t>
                </a:r>
                <a:r>
                  <a:rPr lang="en-US" dirty="0"/>
                  <a:t> and R. Nelson, Volume and Surface Area for </a:t>
                </a:r>
                <a:r>
                  <a:rPr lang="en-US" dirty="0" err="1"/>
                  <a:t>Polyhedra</a:t>
                </a:r>
                <a:r>
                  <a:rPr lang="en-US" dirty="0"/>
                  <a:t> and Polytopes, </a:t>
                </a:r>
                <a:r>
                  <a:rPr lang="en-US" i="1" dirty="0"/>
                  <a:t>Math Mag</a:t>
                </a:r>
                <a:r>
                  <a:rPr lang="en-US" dirty="0"/>
                  <a:t>, 1997, pp. 365-371.</a:t>
                </a:r>
              </a:p>
              <a:p>
                <a:pPr marL="342900" indent="-342900">
                  <a:buFont typeface="+mj-lt"/>
                  <a:buAutoNum type="arabicPeriod"/>
                </a:pPr>
                <a:r>
                  <a:rPr lang="en-US" dirty="0"/>
                  <a:t>J.-L. </a:t>
                </a:r>
                <a:r>
                  <a:rPr lang="en-US" dirty="0" err="1"/>
                  <a:t>Marichal</a:t>
                </a:r>
                <a:r>
                  <a:rPr lang="en-US" dirty="0"/>
                  <a:t> and M. </a:t>
                </a:r>
                <a:r>
                  <a:rPr lang="en-US" dirty="0" err="1"/>
                  <a:t>Dorff</a:t>
                </a:r>
                <a:r>
                  <a:rPr lang="en-US" dirty="0"/>
                  <a:t>, Derivative Relationships Between Volume and Surface Area of Compact Regions in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𝑅</m:t>
                        </m:r>
                      </m:e>
                      <m:sup>
                        <m:r>
                          <a:rPr lang="en-US" b="0" i="1" dirty="0" smtClean="0">
                            <a:latin typeface="Cambria Math" panose="02040503050406030204" pitchFamily="18" charset="0"/>
                          </a:rPr>
                          <m:t>𝑑</m:t>
                        </m:r>
                      </m:sup>
                    </m:sSup>
                  </m:oMath>
                </a14:m>
                <a:r>
                  <a:rPr lang="en-US" dirty="0"/>
                  <a:t>, </a:t>
                </a:r>
                <a:r>
                  <a:rPr lang="en-US" i="1" dirty="0"/>
                  <a:t>Rocky Mtn J Math</a:t>
                </a:r>
                <a:r>
                  <a:rPr lang="en-US" dirty="0"/>
                  <a:t>, 2007, pp. 551-571.</a:t>
                </a:r>
              </a:p>
              <a:p>
                <a:pPr marL="342900" indent="-342900">
                  <a:buFont typeface="+mj-lt"/>
                  <a:buAutoNum type="arabicPeriod"/>
                </a:pPr>
                <a:r>
                  <a:rPr lang="en-US" dirty="0"/>
                  <a:t>J. Miller, Differentiating Area and Volume, </a:t>
                </a:r>
                <a:r>
                  <a:rPr lang="en-US" i="1" dirty="0"/>
                  <a:t>Two-</a:t>
                </a:r>
                <a:r>
                  <a:rPr lang="en-US" i="1" dirty="0" err="1"/>
                  <a:t>Yr</a:t>
                </a:r>
                <a:r>
                  <a:rPr lang="en-US" i="1" dirty="0"/>
                  <a:t> College Math J</a:t>
                </a:r>
                <a:r>
                  <a:rPr lang="en-US" dirty="0"/>
                  <a:t>, 1978, pp. 47-48.</a:t>
                </a:r>
              </a:p>
              <a:p>
                <a:pPr marL="342900" indent="-342900">
                  <a:buFont typeface="+mj-lt"/>
                  <a:buAutoNum type="arabicPeriod"/>
                </a:pPr>
                <a:r>
                  <a:rPr lang="en-US" dirty="0"/>
                  <a:t>M. </a:t>
                </a:r>
                <a:r>
                  <a:rPr lang="en-US" dirty="0" err="1"/>
                  <a:t>Nogin</a:t>
                </a:r>
                <a:r>
                  <a:rPr lang="en-US" dirty="0"/>
                  <a:t>, It Is Not a Coincidence! On Curious Patterns in Calculus Optimization Problems, </a:t>
                </a:r>
                <a:r>
                  <a:rPr lang="en-US" dirty="0" err="1"/>
                  <a:t>arXiv</a:t>
                </a:r>
                <a:r>
                  <a:rPr lang="en-US" dirty="0"/>
                  <a:t>: 1603.08542v2 [</a:t>
                </a:r>
                <a:r>
                  <a:rPr lang="en-US" dirty="0" err="1"/>
                  <a:t>math.HO</a:t>
                </a:r>
                <a:r>
                  <a:rPr lang="en-US" dirty="0"/>
                  <a:t>] </a:t>
                </a:r>
                <a:r>
                  <a:rPr lang="en-US" dirty="0">
                    <a:hlinkClick r:id="rId2"/>
                  </a:rPr>
                  <a:t>https://arxiv.org/abs/1603.08542#</a:t>
                </a:r>
                <a:r>
                  <a:rPr lang="en-US" dirty="0"/>
                  <a:t> .</a:t>
                </a:r>
              </a:p>
              <a:p>
                <a:pPr marL="342900" indent="-342900">
                  <a:buFont typeface="+mj-lt"/>
                  <a:buAutoNum type="arabicPeriod"/>
                </a:pPr>
                <a:r>
                  <a:rPr lang="en-US" dirty="0"/>
                  <a:t>J. Tong, Area and Perimeter, Volume and Surface Area, </a:t>
                </a:r>
                <a:r>
                  <a:rPr lang="en-US" i="1" dirty="0"/>
                  <a:t>College Math J</a:t>
                </a:r>
                <a:r>
                  <a:rPr lang="en-US" dirty="0"/>
                  <a:t>, 1997, p. 57.</a:t>
                </a:r>
              </a:p>
            </p:txBody>
          </p:sp>
        </mc:Choice>
        <mc:Fallback xmlns="">
          <p:sp>
            <p:nvSpPr>
              <p:cNvPr id="3" name="Content Placeholder 2">
                <a:extLst>
                  <a:ext uri="{FF2B5EF4-FFF2-40B4-BE49-F238E27FC236}">
                    <a16:creationId xmlns:a16="http://schemas.microsoft.com/office/drawing/2014/main" id="{4CA4AFEA-CCE3-9FDD-74A1-41D7DAB13606}"/>
                  </a:ext>
                </a:extLst>
              </p:cNvPr>
              <p:cNvSpPr>
                <a:spLocks noGrp="1" noRot="1" noChangeAspect="1" noMove="1" noResize="1" noEditPoints="1" noAdjustHandles="1" noChangeArrowheads="1" noChangeShapeType="1" noTextEdit="1"/>
              </p:cNvSpPr>
              <p:nvPr>
                <p:ph idx="1"/>
              </p:nvPr>
            </p:nvSpPr>
            <p:spPr>
              <a:xfrm>
                <a:off x="1424354" y="2142067"/>
                <a:ext cx="9392872" cy="3649133"/>
              </a:xfrm>
              <a:blipFill>
                <a:blip r:embed="rId3"/>
                <a:stretch>
                  <a:fillRect l="-541"/>
                </a:stretch>
              </a:blipFill>
            </p:spPr>
            <p:txBody>
              <a:bodyPr/>
              <a:lstStyle/>
              <a:p>
                <a:r>
                  <a:rPr lang="en-US">
                    <a:noFill/>
                  </a:rPr>
                  <a:t> </a:t>
                </a:r>
              </a:p>
            </p:txBody>
          </p:sp>
        </mc:Fallback>
      </mc:AlternateContent>
    </p:spTree>
    <p:extLst>
      <p:ext uri="{BB962C8B-B14F-4D97-AF65-F5344CB8AC3E}">
        <p14:creationId xmlns:p14="http://schemas.microsoft.com/office/powerpoint/2010/main" val="48439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435981"/>
            <a:ext cx="10131425" cy="3649133"/>
          </a:xfrm>
        </p:spPr>
        <p:txBody>
          <a:bodyPr anchor="t">
            <a:normAutofit fontScale="92500" lnSpcReduction="10000"/>
          </a:bodyPr>
          <a:lstStyle/>
          <a:p>
            <a:endParaRPr lang="en-US" dirty="0"/>
          </a:p>
          <a:p>
            <a:pPr marL="0" indent="0">
              <a:buNone/>
            </a:pPr>
            <a:endParaRPr lang="en-US" dirty="0"/>
          </a:p>
          <a:p>
            <a:pPr marL="1371600" indent="-1355725">
              <a:buNone/>
            </a:pPr>
            <a:r>
              <a:rPr lang="en-US" sz="2200" dirty="0"/>
              <a:t>PROFESSOR:	If you’ve been paying attention the last few weeks, while we have been learning various integration techniques, we have developed a number of familiar area, volume, and arclength formulas that you have known for quite some time. But, for many of you, when you learned these formulas, you just memorized these. Now, you know why they are true.</a:t>
            </a:r>
          </a:p>
          <a:p>
            <a:pPr marL="1371600" indent="-1355725">
              <a:buNone/>
            </a:pPr>
            <a:r>
              <a:rPr lang="en-US" sz="2200" dirty="0"/>
              <a:t>SAM:	Wow! Why didn’t you tell me that perimeter is just the derivative of area? And, surface area is just he derivative of volume? Now I only have to remember one of these. You just made my life so much easier! Calculus is useful, after all.</a:t>
            </a:r>
            <a:br>
              <a:rPr lang="en-US" dirty="0"/>
            </a:br>
            <a:endParaRPr lang="en-US" b="0"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905FDE38-12DF-2ACD-D031-8084B7CE462C}"/>
                  </a:ext>
                </a:extLst>
              </p:cNvPr>
              <p:cNvGraphicFramePr>
                <a:graphicFrameLocks noGrp="1"/>
              </p:cNvGraphicFramePr>
              <p:nvPr>
                <p:extLst>
                  <p:ext uri="{D42A27DB-BD31-4B8C-83A1-F6EECF244321}">
                    <p14:modId xmlns:p14="http://schemas.microsoft.com/office/powerpoint/2010/main" val="4104090232"/>
                  </p:ext>
                </p:extLst>
              </p:nvPr>
            </p:nvGraphicFramePr>
            <p:xfrm>
              <a:off x="2800510" y="1470872"/>
              <a:ext cx="5902006" cy="1342390"/>
            </p:xfrm>
            <a:graphic>
              <a:graphicData uri="http://schemas.openxmlformats.org/drawingml/2006/table">
                <a:tbl>
                  <a:tblPr firstRow="1" bandRow="1">
                    <a:tableStyleId>{5C22544A-7EE6-4342-B048-85BDC9FD1C3A}</a:tableStyleId>
                  </a:tblPr>
                  <a:tblGrid>
                    <a:gridCol w="1251630">
                      <a:extLst>
                        <a:ext uri="{9D8B030D-6E8A-4147-A177-3AD203B41FA5}">
                          <a16:colId xmlns:a16="http://schemas.microsoft.com/office/drawing/2014/main" val="3784998244"/>
                        </a:ext>
                      </a:extLst>
                    </a:gridCol>
                    <a:gridCol w="1998617">
                      <a:extLst>
                        <a:ext uri="{9D8B030D-6E8A-4147-A177-3AD203B41FA5}">
                          <a16:colId xmlns:a16="http://schemas.microsoft.com/office/drawing/2014/main" val="1567918318"/>
                        </a:ext>
                      </a:extLst>
                    </a:gridCol>
                    <a:gridCol w="2651759">
                      <a:extLst>
                        <a:ext uri="{9D8B030D-6E8A-4147-A177-3AD203B41FA5}">
                          <a16:colId xmlns:a16="http://schemas.microsoft.com/office/drawing/2014/main" val="3310430463"/>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extLst>
                      <a:ext uri="{0D108BD9-81ED-4DB2-BD59-A6C34878D82A}">
                        <a16:rowId xmlns:a16="http://schemas.microsoft.com/office/drawing/2014/main" val="1709338794"/>
                      </a:ext>
                    </a:extLst>
                  </a:tr>
                  <a:tr h="370840">
                    <a:tc>
                      <a:txBody>
                        <a:bodyPr/>
                        <a:lstStyle/>
                        <a:p>
                          <a:pPr algn="ctr"/>
                          <a:r>
                            <a:rPr lang="en-US" dirty="0"/>
                            <a:t>Circle</a:t>
                          </a:r>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oMath>
                            </m:oMathPara>
                          </a14:m>
                          <a:endParaRPr lang="en-US" dirty="0"/>
                        </a:p>
                      </a:txBody>
                      <a:tcPr anchor="ctr"/>
                    </a:tc>
                    <a:extLst>
                      <a:ext uri="{0D108BD9-81ED-4DB2-BD59-A6C34878D82A}">
                        <a16:rowId xmlns:a16="http://schemas.microsoft.com/office/drawing/2014/main" val="1571023914"/>
                      </a:ext>
                    </a:extLst>
                  </a:tr>
                  <a:tr h="0">
                    <a:tc>
                      <a:txBody>
                        <a:bodyPr/>
                        <a:lstStyle/>
                        <a:p>
                          <a:pPr algn="ctr"/>
                          <a:r>
                            <a:rPr lang="en-US" dirty="0"/>
                            <a:t>Sphere</a:t>
                          </a:r>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=4</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extLst>
                      <a:ext uri="{0D108BD9-81ED-4DB2-BD59-A6C34878D82A}">
                        <a16:rowId xmlns:a16="http://schemas.microsoft.com/office/drawing/2014/main" val="2865258849"/>
                      </a:ext>
                    </a:extLst>
                  </a:tr>
                </a:tbl>
              </a:graphicData>
            </a:graphic>
          </p:graphicFrame>
        </mc:Choice>
        <mc:Fallback xmlns="">
          <p:graphicFrame>
            <p:nvGraphicFramePr>
              <p:cNvPr id="4" name="Table 4">
                <a:extLst>
                  <a:ext uri="{FF2B5EF4-FFF2-40B4-BE49-F238E27FC236}">
                    <a16:creationId xmlns:a16="http://schemas.microsoft.com/office/drawing/2014/main" id="{905FDE38-12DF-2ACD-D031-8084B7CE462C}"/>
                  </a:ext>
                </a:extLst>
              </p:cNvPr>
              <p:cNvGraphicFramePr>
                <a:graphicFrameLocks noGrp="1"/>
              </p:cNvGraphicFramePr>
              <p:nvPr>
                <p:extLst>
                  <p:ext uri="{D42A27DB-BD31-4B8C-83A1-F6EECF244321}">
                    <p14:modId xmlns:p14="http://schemas.microsoft.com/office/powerpoint/2010/main" val="4104090232"/>
                  </p:ext>
                </p:extLst>
              </p:nvPr>
            </p:nvGraphicFramePr>
            <p:xfrm>
              <a:off x="2800510" y="1470872"/>
              <a:ext cx="5902006" cy="1342390"/>
            </p:xfrm>
            <a:graphic>
              <a:graphicData uri="http://schemas.openxmlformats.org/drawingml/2006/table">
                <a:tbl>
                  <a:tblPr firstRow="1" bandRow="1">
                    <a:tableStyleId>{5C22544A-7EE6-4342-B048-85BDC9FD1C3A}</a:tableStyleId>
                  </a:tblPr>
                  <a:tblGrid>
                    <a:gridCol w="1251630">
                      <a:extLst>
                        <a:ext uri="{9D8B030D-6E8A-4147-A177-3AD203B41FA5}">
                          <a16:colId xmlns:a16="http://schemas.microsoft.com/office/drawing/2014/main" val="3784998244"/>
                        </a:ext>
                      </a:extLst>
                    </a:gridCol>
                    <a:gridCol w="1998617">
                      <a:extLst>
                        <a:ext uri="{9D8B030D-6E8A-4147-A177-3AD203B41FA5}">
                          <a16:colId xmlns:a16="http://schemas.microsoft.com/office/drawing/2014/main" val="1567918318"/>
                        </a:ext>
                      </a:extLst>
                    </a:gridCol>
                    <a:gridCol w="2651759">
                      <a:extLst>
                        <a:ext uri="{9D8B030D-6E8A-4147-A177-3AD203B41FA5}">
                          <a16:colId xmlns:a16="http://schemas.microsoft.com/office/drawing/2014/main" val="3310430463"/>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extLst>
                      <a:ext uri="{0D108BD9-81ED-4DB2-BD59-A6C34878D82A}">
                        <a16:rowId xmlns:a16="http://schemas.microsoft.com/office/drawing/2014/main" val="1709338794"/>
                      </a:ext>
                    </a:extLst>
                  </a:tr>
                  <a:tr h="370840">
                    <a:tc>
                      <a:txBody>
                        <a:bodyPr/>
                        <a:lstStyle/>
                        <a:p>
                          <a:pPr algn="ctr"/>
                          <a:r>
                            <a:rPr lang="en-US" dirty="0"/>
                            <a:t>Circle</a:t>
                          </a:r>
                        </a:p>
                      </a:txBody>
                      <a:tcPr anchor="ctr"/>
                    </a:tc>
                    <a:tc>
                      <a:txBody>
                        <a:bodyPr/>
                        <a:lstStyle/>
                        <a:p>
                          <a:endParaRPr lang="en-US"/>
                        </a:p>
                      </a:txBody>
                      <a:tcPr anchor="ctr">
                        <a:blipFill>
                          <a:blip r:embed="rId2"/>
                          <a:stretch>
                            <a:fillRect l="-63291" t="-103333" r="-133544" b="-166667"/>
                          </a:stretch>
                        </a:blipFill>
                      </a:tcPr>
                    </a:tc>
                    <a:tc>
                      <a:txBody>
                        <a:bodyPr/>
                        <a:lstStyle/>
                        <a:p>
                          <a:endParaRPr lang="en-US"/>
                        </a:p>
                      </a:txBody>
                      <a:tcPr anchor="ctr">
                        <a:blipFill>
                          <a:blip r:embed="rId2"/>
                          <a:stretch>
                            <a:fillRect l="-123445" t="-103333" r="-957" b="-166667"/>
                          </a:stretch>
                        </a:blipFill>
                      </a:tcPr>
                    </a:tc>
                    <a:extLst>
                      <a:ext uri="{0D108BD9-81ED-4DB2-BD59-A6C34878D82A}">
                        <a16:rowId xmlns:a16="http://schemas.microsoft.com/office/drawing/2014/main" val="1571023914"/>
                      </a:ext>
                    </a:extLst>
                  </a:tr>
                  <a:tr h="605790">
                    <a:tc>
                      <a:txBody>
                        <a:bodyPr/>
                        <a:lstStyle/>
                        <a:p>
                          <a:pPr algn="ctr"/>
                          <a:r>
                            <a:rPr lang="en-US" dirty="0"/>
                            <a:t>Sphere</a:t>
                          </a:r>
                        </a:p>
                      </a:txBody>
                      <a:tcPr anchor="ctr"/>
                    </a:tc>
                    <a:tc>
                      <a:txBody>
                        <a:bodyPr/>
                        <a:lstStyle/>
                        <a:p>
                          <a:endParaRPr lang="en-US"/>
                        </a:p>
                      </a:txBody>
                      <a:tcPr anchor="ctr">
                        <a:blipFill>
                          <a:blip r:embed="rId2"/>
                          <a:stretch>
                            <a:fillRect l="-63291" t="-127083" r="-133544" b="-4167"/>
                          </a:stretch>
                        </a:blipFill>
                      </a:tcPr>
                    </a:tc>
                    <a:tc>
                      <a:txBody>
                        <a:bodyPr/>
                        <a:lstStyle/>
                        <a:p>
                          <a:endParaRPr lang="en-US"/>
                        </a:p>
                      </a:txBody>
                      <a:tcPr anchor="ctr">
                        <a:blipFill>
                          <a:blip r:embed="rId2"/>
                          <a:stretch>
                            <a:fillRect l="-123445" t="-127083" r="-957" b="-4167"/>
                          </a:stretch>
                        </a:blipFill>
                      </a:tcPr>
                    </a:tc>
                    <a:extLst>
                      <a:ext uri="{0D108BD9-81ED-4DB2-BD59-A6C34878D82A}">
                        <a16:rowId xmlns:a16="http://schemas.microsoft.com/office/drawing/2014/main" val="2865258849"/>
                      </a:ext>
                    </a:extLst>
                  </a:tr>
                </a:tbl>
              </a:graphicData>
            </a:graphic>
          </p:graphicFrame>
        </mc:Fallback>
      </mc:AlternateContent>
    </p:spTree>
    <p:extLst>
      <p:ext uri="{BB962C8B-B14F-4D97-AF65-F5344CB8AC3E}">
        <p14:creationId xmlns:p14="http://schemas.microsoft.com/office/powerpoint/2010/main" val="400636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599267"/>
                <a:ext cx="10131425" cy="3649133"/>
              </a:xfrm>
            </p:spPr>
            <p:txBody>
              <a:bodyPr anchor="t">
                <a:normAutofit/>
              </a:bodyPr>
              <a:lstStyle/>
              <a:p>
                <a:pPr marL="0" indent="0">
                  <a:buNone/>
                </a:pPr>
                <a:endParaRPr lang="en-US" dirty="0"/>
              </a:p>
              <a:p>
                <a:pPr marL="1371600" indent="-1355725">
                  <a:lnSpc>
                    <a:spcPct val="90000"/>
                  </a:lnSpc>
                  <a:buNone/>
                </a:pPr>
                <a:r>
                  <a:rPr lang="en-US" sz="2000" dirty="0"/>
                  <a:t>SAM:	Nice observation. Does anyone have anything to add?</a:t>
                </a:r>
              </a:p>
              <a:p>
                <a:pPr marL="1371600" indent="-1355725">
                  <a:lnSpc>
                    <a:spcPct val="90000"/>
                  </a:lnSpc>
                  <a:buNone/>
                </a:pPr>
                <a:r>
                  <a:rPr lang="en-US" sz="2000" dirty="0"/>
                  <a:t>DYLAN:	What about squares? </a:t>
                </a:r>
                <a14:m>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2</m:t>
                        </m:r>
                      </m:sup>
                    </m:sSup>
                  </m:oMath>
                </a14:m>
                <a:r>
                  <a:rPr lang="en-US" sz="2000" dirty="0"/>
                  <a:t> but </a:t>
                </a:r>
                <a14:m>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=4</m:t>
                    </m:r>
                    <m:r>
                      <a:rPr lang="en-US" sz="2000" b="0" i="1" smtClean="0">
                        <a:latin typeface="Cambria Math" panose="02040503050406030204" pitchFamily="18" charset="0"/>
                      </a:rPr>
                      <m:t>𝑠</m:t>
                    </m:r>
                  </m:oMath>
                </a14:m>
                <a:r>
                  <a:rPr lang="en-US" sz="2000" dirty="0"/>
                  <a:t> and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𝐴</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=2</m:t>
                    </m:r>
                    <m:r>
                      <a:rPr lang="en-US" sz="2000" b="0" i="1" smtClean="0">
                        <a:latin typeface="Cambria Math" panose="02040503050406030204" pitchFamily="18" charset="0"/>
                      </a:rPr>
                      <m:t>𝑠</m:t>
                    </m:r>
                  </m:oMath>
                </a14:m>
                <a:r>
                  <a:rPr lang="en-US" sz="2000" dirty="0"/>
                  <a:t>. So it’s only true sometimes.</a:t>
                </a:r>
              </a:p>
              <a:p>
                <a:pPr marL="1371600" indent="-1355725">
                  <a:lnSpc>
                    <a:spcPct val="90000"/>
                  </a:lnSpc>
                  <a:buNone/>
                </a:pPr>
                <a:r>
                  <a:rPr lang="en-US" sz="2000" dirty="0"/>
                  <a:t>JANE:	Maybe there are other ways to measure the size of a square?</a:t>
                </a:r>
              </a:p>
              <a:p>
                <a:pPr marL="1371600" indent="-1355725">
                  <a:lnSpc>
                    <a:spcPct val="90000"/>
                  </a:lnSpc>
                  <a:buNone/>
                </a:pPr>
                <a:r>
                  <a:rPr lang="en-US" sz="2000" dirty="0"/>
                  <a:t>SAM:	Come on. A square is a square. I’ve never once heard anyone talk about the ”radius” of a square. </a:t>
                </a:r>
              </a:p>
              <a:p>
                <a:pPr marL="1371600" indent="-1355725">
                  <a:lnSpc>
                    <a:spcPct val="90000"/>
                  </a:lnSpc>
                  <a:buNone/>
                </a:pPr>
                <a:r>
                  <a:rPr lang="en-US" sz="2000" dirty="0"/>
                  <a:t>JANE:	I agree that I’ve never heard about a radius of a square, but maybe we can make some sense of it after all.</a:t>
                </a:r>
              </a:p>
            </p:txBody>
          </p:sp>
        </mc:Choice>
        <mc:Fallback xmlns="">
          <p:sp>
            <p:nvSpPr>
              <p:cNvPr id="3" name="Content Placeholder 2">
                <a:extLst>
                  <a:ext uri="{FF2B5EF4-FFF2-40B4-BE49-F238E27FC236}">
                    <a16:creationId xmlns:a16="http://schemas.microsoft.com/office/drawing/2014/main" id="{71B6E8E9-BB47-480F-8B9D-5B9F844E7B81}"/>
                  </a:ext>
                </a:extLst>
              </p:cNvPr>
              <p:cNvSpPr>
                <a:spLocks noGrp="1" noRot="1" noChangeAspect="1" noMove="1" noResize="1" noEditPoints="1" noAdjustHandles="1" noChangeArrowheads="1" noChangeShapeType="1" noTextEdit="1"/>
              </p:cNvSpPr>
              <p:nvPr>
                <p:ph idx="1"/>
              </p:nvPr>
            </p:nvSpPr>
            <p:spPr>
              <a:xfrm>
                <a:off x="685801" y="2599267"/>
                <a:ext cx="10131425" cy="3649133"/>
              </a:xfrm>
              <a:blipFill>
                <a:blip r:embed="rId2"/>
                <a:stretch>
                  <a:fillRect l="-501" r="-2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3B35FBF4-DCC1-28D9-BCC6-6EA8C6031031}"/>
                  </a:ext>
                </a:extLst>
              </p:cNvPr>
              <p:cNvGraphicFramePr>
                <a:graphicFrameLocks noGrp="1"/>
              </p:cNvGraphicFramePr>
              <p:nvPr>
                <p:extLst>
                  <p:ext uri="{D42A27DB-BD31-4B8C-83A1-F6EECF244321}">
                    <p14:modId xmlns:p14="http://schemas.microsoft.com/office/powerpoint/2010/main" val="1727902322"/>
                  </p:ext>
                </p:extLst>
              </p:nvPr>
            </p:nvGraphicFramePr>
            <p:xfrm>
              <a:off x="2541814" y="1363271"/>
              <a:ext cx="6800690" cy="1342390"/>
            </p:xfrm>
            <a:graphic>
              <a:graphicData uri="http://schemas.openxmlformats.org/drawingml/2006/table">
                <a:tbl>
                  <a:tblPr firstRow="1" bandRow="1">
                    <a:tableStyleId>{5C22544A-7EE6-4342-B048-85BDC9FD1C3A}</a:tableStyleId>
                  </a:tblPr>
                  <a:tblGrid>
                    <a:gridCol w="995111">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3648518359"/>
                      </a:ext>
                    </a:extLst>
                  </a:tr>
                  <a:tr h="0">
                    <a:tc>
                      <a:txBody>
                        <a:bodyPr/>
                        <a:lstStyle/>
                        <a:p>
                          <a:pPr algn="ctr"/>
                          <a:r>
                            <a:rPr lang="en-US" dirty="0"/>
                            <a:t>Sphere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𝑆</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𝑉</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extLst>
                      <a:ext uri="{0D108BD9-81ED-4DB2-BD59-A6C34878D82A}">
                        <a16:rowId xmlns:a16="http://schemas.microsoft.com/office/drawing/2014/main" val="4111045143"/>
                      </a:ext>
                    </a:extLst>
                  </a:tr>
                </a:tbl>
              </a:graphicData>
            </a:graphic>
          </p:graphicFrame>
        </mc:Choice>
        <mc:Fallback xmlns="">
          <p:graphicFrame>
            <p:nvGraphicFramePr>
              <p:cNvPr id="11" name="Table 10">
                <a:extLst>
                  <a:ext uri="{FF2B5EF4-FFF2-40B4-BE49-F238E27FC236}">
                    <a16:creationId xmlns:a16="http://schemas.microsoft.com/office/drawing/2014/main" id="{3B35FBF4-DCC1-28D9-BCC6-6EA8C6031031}"/>
                  </a:ext>
                </a:extLst>
              </p:cNvPr>
              <p:cNvGraphicFramePr>
                <a:graphicFrameLocks noGrp="1"/>
              </p:cNvGraphicFramePr>
              <p:nvPr>
                <p:extLst>
                  <p:ext uri="{D42A27DB-BD31-4B8C-83A1-F6EECF244321}">
                    <p14:modId xmlns:p14="http://schemas.microsoft.com/office/powerpoint/2010/main" val="1727902322"/>
                  </p:ext>
                </p:extLst>
              </p:nvPr>
            </p:nvGraphicFramePr>
            <p:xfrm>
              <a:off x="2541814" y="1363271"/>
              <a:ext cx="6800690" cy="1342390"/>
            </p:xfrm>
            <a:graphic>
              <a:graphicData uri="http://schemas.openxmlformats.org/drawingml/2006/table">
                <a:tbl>
                  <a:tblPr firstRow="1" bandRow="1">
                    <a:tableStyleId>{5C22544A-7EE6-4342-B048-85BDC9FD1C3A}</a:tableStyleId>
                  </a:tblPr>
                  <a:tblGrid>
                    <a:gridCol w="995111">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endParaRPr lang="en-US"/>
                        </a:p>
                      </a:txBody>
                      <a:tcPr anchor="ctr">
                        <a:blipFill>
                          <a:blip r:embed="rId3"/>
                          <a:stretch>
                            <a:fillRect l="-62698" t="-103333" r="-265079" b="-166667"/>
                          </a:stretch>
                        </a:blipFill>
                      </a:tcPr>
                    </a:tc>
                    <a:tc>
                      <a:txBody>
                        <a:bodyPr/>
                        <a:lstStyle/>
                        <a:p>
                          <a:endParaRPr lang="en-US"/>
                        </a:p>
                      </a:txBody>
                      <a:tcPr anchor="ctr">
                        <a:blipFill>
                          <a:blip r:embed="rId3"/>
                          <a:stretch>
                            <a:fillRect l="-99034" t="-103333" r="-61353" b="-166667"/>
                          </a:stretch>
                        </a:blipFill>
                      </a:tcPr>
                    </a:tc>
                    <a:tc>
                      <a:txBody>
                        <a:bodyPr/>
                        <a:lstStyle/>
                        <a:p>
                          <a:endParaRPr lang="en-US"/>
                        </a:p>
                      </a:txBody>
                      <a:tcPr anchor="ctr">
                        <a:blipFill>
                          <a:blip r:embed="rId3"/>
                          <a:stretch>
                            <a:fillRect l="-329600" t="-103333" r="-1600" b="-166667"/>
                          </a:stretch>
                        </a:blipFill>
                      </a:tcPr>
                    </a:tc>
                    <a:extLst>
                      <a:ext uri="{0D108BD9-81ED-4DB2-BD59-A6C34878D82A}">
                        <a16:rowId xmlns:a16="http://schemas.microsoft.com/office/drawing/2014/main" val="3648518359"/>
                      </a:ext>
                    </a:extLst>
                  </a:tr>
                  <a:tr h="605790">
                    <a:tc>
                      <a:txBody>
                        <a:bodyPr/>
                        <a:lstStyle/>
                        <a:p>
                          <a:pPr algn="ctr"/>
                          <a:r>
                            <a:rPr lang="en-US" dirty="0"/>
                            <a:t>Sphere</a:t>
                          </a:r>
                        </a:p>
                      </a:txBody>
                      <a:tcPr anchor="ctr"/>
                    </a:tc>
                    <a:tc>
                      <a:txBody>
                        <a:bodyPr/>
                        <a:lstStyle/>
                        <a:p>
                          <a:endParaRPr lang="en-US"/>
                        </a:p>
                      </a:txBody>
                      <a:tcPr anchor="ctr">
                        <a:blipFill>
                          <a:blip r:embed="rId3"/>
                          <a:stretch>
                            <a:fillRect l="-62698" t="-127083" r="-265079" b="-4167"/>
                          </a:stretch>
                        </a:blipFill>
                      </a:tcPr>
                    </a:tc>
                    <a:tc>
                      <a:txBody>
                        <a:bodyPr/>
                        <a:lstStyle/>
                        <a:p>
                          <a:endParaRPr lang="en-US"/>
                        </a:p>
                      </a:txBody>
                      <a:tcPr anchor="ctr">
                        <a:blipFill>
                          <a:blip r:embed="rId3"/>
                          <a:stretch>
                            <a:fillRect l="-99034" t="-127083" r="-61353" b="-4167"/>
                          </a:stretch>
                        </a:blipFill>
                      </a:tcPr>
                    </a:tc>
                    <a:tc>
                      <a:txBody>
                        <a:bodyPr/>
                        <a:lstStyle/>
                        <a:p>
                          <a:endParaRPr lang="en-US"/>
                        </a:p>
                      </a:txBody>
                      <a:tcPr anchor="ctr">
                        <a:blipFill>
                          <a:blip r:embed="rId3"/>
                          <a:stretch>
                            <a:fillRect l="-329600" t="-127083" r="-1600" b="-4167"/>
                          </a:stretch>
                        </a:blipFill>
                      </a:tcPr>
                    </a:tc>
                    <a:extLst>
                      <a:ext uri="{0D108BD9-81ED-4DB2-BD59-A6C34878D82A}">
                        <a16:rowId xmlns:a16="http://schemas.microsoft.com/office/drawing/2014/main" val="4111045143"/>
                      </a:ext>
                    </a:extLst>
                  </a:tr>
                </a:tbl>
              </a:graphicData>
            </a:graphic>
          </p:graphicFrame>
        </mc:Fallback>
      </mc:AlternateContent>
    </p:spTree>
    <p:extLst>
      <p:ext uri="{BB962C8B-B14F-4D97-AF65-F5344CB8AC3E}">
        <p14:creationId xmlns:p14="http://schemas.microsoft.com/office/powerpoint/2010/main" val="360778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860524"/>
                <a:ext cx="10891156" cy="3649133"/>
              </a:xfrm>
            </p:spPr>
            <p:txBody>
              <a:bodyPr anchor="t">
                <a:normAutofit fontScale="92500" lnSpcReduction="10000"/>
              </a:bodyPr>
              <a:lstStyle/>
              <a:p>
                <a:endParaRPr lang="en-US" dirty="0"/>
              </a:p>
              <a:p>
                <a:pPr marL="0" indent="0">
                  <a:buNone/>
                </a:pPr>
                <a:endParaRPr lang="en-US" dirty="0"/>
              </a:p>
              <a:p>
                <a:pPr marL="1371600" indent="-1355725">
                  <a:lnSpc>
                    <a:spcPct val="90000"/>
                  </a:lnSpc>
                  <a:buNone/>
                </a:pPr>
                <a:r>
                  <a:rPr lang="en-US" sz="2000" dirty="0"/>
                  <a:t>DYLAN:	Well, the distance to the corner is </a:t>
                </a:r>
                <a14:m>
                  <m:oMath xmlns:m="http://schemas.openxmlformats.org/officeDocument/2006/math">
                    <m:f>
                      <m:fPr>
                        <m:ctrlPr>
                          <a:rPr lang="en-US" sz="2000" b="0" i="1" smtClean="0">
                            <a:latin typeface="Cambria Math" panose="02040503050406030204" pitchFamily="18" charset="0"/>
                          </a:rPr>
                        </m:ctrlPr>
                      </m:fPr>
                      <m:num>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num>
                      <m:den>
                        <m:r>
                          <a:rPr lang="en-US" sz="2000" b="0" i="1" smtClean="0">
                            <a:latin typeface="Cambria Math" panose="02040503050406030204" pitchFamily="18" charset="0"/>
                          </a:rPr>
                          <m:t>2</m:t>
                        </m:r>
                      </m:den>
                    </m:f>
                    <m:r>
                      <a:rPr lang="en-US" sz="2000" b="0" i="1" smtClean="0">
                        <a:latin typeface="Cambria Math" panose="02040503050406030204" pitchFamily="18" charset="0"/>
                      </a:rPr>
                      <m:t>𝑠</m:t>
                    </m:r>
                  </m:oMath>
                </a14:m>
                <a:r>
                  <a:rPr lang="en-US" sz="2000" dirty="0"/>
                  <a:t>.</a:t>
                </a:r>
              </a:p>
              <a:p>
                <a:pPr marL="1371600" indent="-1355725">
                  <a:lnSpc>
                    <a:spcPct val="90000"/>
                  </a:lnSpc>
                  <a:buNone/>
                </a:pPr>
                <a:r>
                  <a:rPr lang="en-US" sz="2000" dirty="0"/>
                  <a:t>SAM:	How’d you get that?</a:t>
                </a:r>
              </a:p>
              <a:p>
                <a:pPr marL="1371600" indent="-1355725">
                  <a:lnSpc>
                    <a:spcPct val="90000"/>
                  </a:lnSpc>
                  <a:buNone/>
                </a:pPr>
                <a:r>
                  <a:rPr lang="en-US" sz="2000" dirty="0"/>
                  <a:t>DYLAN:	The distance to a corner is the hypotenuse of an equilateral triangle with legs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m:t>
                        </m:r>
                      </m:num>
                      <m:den>
                        <m:r>
                          <a:rPr lang="en-US" sz="2000" b="0" i="1" smtClean="0">
                            <a:latin typeface="Cambria Math" panose="02040503050406030204" pitchFamily="18" charset="0"/>
                          </a:rPr>
                          <m:t>2</m:t>
                        </m:r>
                      </m:den>
                    </m:f>
                  </m:oMath>
                </a14:m>
                <a:r>
                  <a:rPr lang="en-US" sz="2000" dirty="0"/>
                  <a:t>. By the Pythagorean formula this hypotenuse has length </a:t>
                </a:r>
                <a14:m>
                  <m:oMath xmlns:m="http://schemas.openxmlformats.org/officeDocument/2006/math">
                    <m:rad>
                      <m:radPr>
                        <m:degHide m:val="on"/>
                        <m:ctrlPr>
                          <a:rPr lang="en-US" sz="2000" i="1" smtClean="0">
                            <a:latin typeface="Cambria Math" panose="02040503050406030204" pitchFamily="18" charset="0"/>
                          </a:rPr>
                        </m:ctrlPr>
                      </m:radPr>
                      <m:deg/>
                      <m:e>
                        <m:sSup>
                          <m:sSupPr>
                            <m:ctrlPr>
                              <a:rPr lang="en-US" sz="2000" i="1" smtClean="0">
                                <a:latin typeface="Cambria Math" panose="02040503050406030204" pitchFamily="18" charset="0"/>
                              </a:rPr>
                            </m:ctrlPr>
                          </m:sSupPr>
                          <m:e>
                            <m:d>
                              <m:dPr>
                                <m:ctrlPr>
                                  <a:rPr lang="en-US" sz="200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m:t>
                                    </m:r>
                                  </m:num>
                                  <m:den>
                                    <m:r>
                                      <a:rPr lang="en-US" sz="2000" b="0" i="1" smtClean="0">
                                        <a:latin typeface="Cambria Math" panose="02040503050406030204" pitchFamily="18" charset="0"/>
                                      </a:rPr>
                                      <m:t>2</m:t>
                                    </m:r>
                                  </m:den>
                                </m:f>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m:t>
                                    </m:r>
                                  </m:num>
                                  <m:den>
                                    <m:r>
                                      <a:rPr lang="en-US" sz="2000" b="0" i="1" smtClean="0">
                                        <a:latin typeface="Cambria Math" panose="02040503050406030204" pitchFamily="18" charset="0"/>
                                      </a:rPr>
                                      <m:t>2</m:t>
                                    </m:r>
                                  </m:den>
                                </m:f>
                              </m:e>
                            </m:d>
                          </m:e>
                          <m:sup>
                            <m:r>
                              <a:rPr lang="en-US" sz="2000" b="0" i="1" smtClean="0">
                                <a:latin typeface="Cambria Math" panose="02040503050406030204" pitchFamily="18" charset="0"/>
                              </a:rPr>
                              <m:t>2 </m:t>
                            </m:r>
                          </m:sup>
                        </m:sSup>
                      </m:e>
                    </m:rad>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4</m:t>
                            </m:r>
                          </m:den>
                        </m:f>
                      </m:e>
                    </m:ra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e>
                        </m:rad>
                      </m:num>
                      <m:den>
                        <m:r>
                          <a:rPr lang="en-US" sz="2000" b="0" i="1" smtClean="0">
                            <a:latin typeface="Cambria Math" panose="02040503050406030204" pitchFamily="18" charset="0"/>
                          </a:rPr>
                          <m:t>2</m:t>
                        </m:r>
                      </m:den>
                    </m:f>
                    <m:r>
                      <a:rPr lang="en-US" sz="2000" b="0" i="1" smtClean="0">
                        <a:latin typeface="Cambria Math" panose="02040503050406030204" pitchFamily="18" charset="0"/>
                      </a:rPr>
                      <m:t>𝑠</m:t>
                    </m:r>
                  </m:oMath>
                </a14:m>
                <a:endParaRPr lang="en-US" sz="2000" dirty="0"/>
              </a:p>
              <a:p>
                <a:pPr marL="1371600" indent="-1355725">
                  <a:lnSpc>
                    <a:spcPct val="90000"/>
                  </a:lnSpc>
                  <a:buNone/>
                </a:pPr>
                <a:r>
                  <a:rPr lang="en-US" sz="2000" dirty="0"/>
                  <a:t>SAM:	Interesting. But how is this related to the area and volume of the square?</a:t>
                </a:r>
              </a:p>
              <a:p>
                <a:pPr marL="1371600" indent="-1355725">
                  <a:lnSpc>
                    <a:spcPct val="90000"/>
                  </a:lnSpc>
                  <a:buNone/>
                </a:pPr>
                <a:r>
                  <a:rPr lang="en-US" sz="2000" dirty="0"/>
                  <a:t>DYLAN:	Well, if </a:t>
                </a:r>
                <a14:m>
                  <m:oMath xmlns:m="http://schemas.openxmlformats.org/officeDocument/2006/math">
                    <m:r>
                      <m:rPr>
                        <m:sty m:val="p"/>
                      </m:rPr>
                      <a:rPr lang="en-US" sz="2000" b="0" i="0" smtClean="0">
                        <a:latin typeface="Cambria Math" panose="02040503050406030204" pitchFamily="18" charset="0"/>
                      </a:rPr>
                      <m:t>r</m:t>
                    </m:r>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e>
                        </m:rad>
                      </m:num>
                      <m:den>
                        <m:r>
                          <a:rPr lang="en-US" sz="2000" b="0" i="1" smtClean="0">
                            <a:latin typeface="Cambria Math" panose="02040503050406030204" pitchFamily="18" charset="0"/>
                          </a:rPr>
                          <m:t>2</m:t>
                        </m:r>
                      </m:den>
                    </m:f>
                    <m:r>
                      <a:rPr lang="en-US" sz="2000" b="0" i="1" smtClean="0">
                        <a:latin typeface="Cambria Math" panose="02040503050406030204" pitchFamily="18" charset="0"/>
                      </a:rPr>
                      <m:t>𝑠</m:t>
                    </m:r>
                  </m:oMath>
                </a14:m>
                <a:r>
                  <a:rPr lang="en-US" sz="2000" dirty="0"/>
                  <a:t> then </a:t>
                </a:r>
                <a14:m>
                  <m:oMath xmlns:m="http://schemas.openxmlformats.org/officeDocument/2006/math">
                    <m:r>
                      <a:rPr lang="en-US" sz="2000" b="0" i="1" smtClean="0">
                        <a:latin typeface="Cambria Math" panose="02040503050406030204" pitchFamily="18" charset="0"/>
                      </a:rPr>
                      <m:t>𝑠</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e>
                        </m:rad>
                      </m:den>
                    </m:f>
                    <m:r>
                      <a:rPr lang="en-US" sz="2000" b="0" i="1" smtClean="0">
                        <a:latin typeface="Cambria Math" panose="02040503050406030204" pitchFamily="18" charset="0"/>
                      </a:rPr>
                      <m:t>𝑟</m:t>
                    </m:r>
                  </m:oMath>
                </a14:m>
                <a:r>
                  <a:rPr lang="en-US" sz="2000" dirty="0"/>
                  <a:t> so that </a:t>
                </a:r>
                <a14:m>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2</m:t>
                                </m:r>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e>
                                </m:rad>
                              </m:den>
                            </m:f>
                            <m:r>
                              <a:rPr lang="en-US" sz="2000" i="1">
                                <a:latin typeface="Cambria Math" panose="02040503050406030204" pitchFamily="18" charset="0"/>
                              </a:rPr>
                              <m:t>𝑟</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2</m:t>
                        </m:r>
                      </m:sup>
                    </m:sSup>
                  </m:oMath>
                </a14:m>
                <a:r>
                  <a:rPr lang="en-US" sz="2000" dirty="0"/>
                  <a:t> and </a:t>
                </a:r>
                <a14:m>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=4</m:t>
                    </m:r>
                    <m:r>
                      <a:rPr lang="en-US" sz="2000" b="0" i="1" smtClean="0">
                        <a:latin typeface="Cambria Math" panose="02040503050406030204" pitchFamily="18" charset="0"/>
                      </a:rPr>
                      <m:t>𝑠</m:t>
                    </m:r>
                    <m:r>
                      <a:rPr lang="en-US" sz="2000" b="0" i="1" smtClean="0">
                        <a:latin typeface="Cambria Math" panose="02040503050406030204" pitchFamily="18" charset="0"/>
                      </a:rPr>
                      <m:t>=4</m:t>
                    </m:r>
                    <m:d>
                      <m:dPr>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2</m:t>
                            </m:r>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e>
                            </m:rad>
                          </m:den>
                        </m:f>
                        <m:r>
                          <a:rPr lang="en-US" sz="2000" i="1">
                            <a:latin typeface="Cambria Math" panose="02040503050406030204" pitchFamily="18" charset="0"/>
                          </a:rPr>
                          <m:t>𝑟</m:t>
                        </m:r>
                      </m:e>
                    </m:d>
                    <m:r>
                      <a:rPr lang="en-US" sz="2000" b="0" i="1" smtClean="0">
                        <a:latin typeface="Cambria Math" panose="02040503050406030204" pitchFamily="18" charset="0"/>
                      </a:rPr>
                      <m:t>=4</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e>
                    </m:rad>
                    <m:r>
                      <a:rPr lang="en-US" sz="2000" b="0" i="1" smtClean="0">
                        <a:latin typeface="Cambria Math" panose="02040503050406030204" pitchFamily="18" charset="0"/>
                      </a:rPr>
                      <m:t>𝑟</m:t>
                    </m:r>
                  </m:oMath>
                </a14:m>
                <a:r>
                  <a:rPr lang="en-US" sz="2000" dirty="0"/>
                  <a:t>.</a:t>
                </a:r>
              </a:p>
              <a:p>
                <a:pPr marL="1371600" indent="-1355725">
                  <a:lnSpc>
                    <a:spcPct val="90000"/>
                  </a:lnSpc>
                  <a:buNone/>
                </a:pPr>
                <a:endParaRPr lang="en-US" sz="2000" dirty="0"/>
              </a:p>
            </p:txBody>
          </p:sp>
        </mc:Choice>
        <mc:Fallback xmlns="">
          <p:sp>
            <p:nvSpPr>
              <p:cNvPr id="3" name="Content Placeholder 2">
                <a:extLst>
                  <a:ext uri="{FF2B5EF4-FFF2-40B4-BE49-F238E27FC236}">
                    <a16:creationId xmlns:a16="http://schemas.microsoft.com/office/drawing/2014/main" id="{71B6E8E9-BB47-480F-8B9D-5B9F844E7B81}"/>
                  </a:ext>
                </a:extLst>
              </p:cNvPr>
              <p:cNvSpPr>
                <a:spLocks noGrp="1" noRot="1" noChangeAspect="1" noMove="1" noResize="1" noEditPoints="1" noAdjustHandles="1" noChangeArrowheads="1" noChangeShapeType="1" noTextEdit="1"/>
              </p:cNvSpPr>
              <p:nvPr>
                <p:ph idx="1"/>
              </p:nvPr>
            </p:nvSpPr>
            <p:spPr>
              <a:xfrm>
                <a:off x="685801" y="2860524"/>
                <a:ext cx="10891156" cy="3649133"/>
              </a:xfrm>
              <a:blipFill>
                <a:blip r:embed="rId3"/>
                <a:stretch>
                  <a:fillRect l="-466" r="-4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711FDB-CB77-F337-FC3D-C4C6F99FA20C}"/>
                  </a:ext>
                </a:extLst>
              </p:cNvPr>
              <p:cNvGraphicFramePr>
                <a:graphicFrameLocks noGrp="1"/>
              </p:cNvGraphicFramePr>
              <p:nvPr>
                <p:extLst>
                  <p:ext uri="{D42A27DB-BD31-4B8C-83A1-F6EECF244321}">
                    <p14:modId xmlns:p14="http://schemas.microsoft.com/office/powerpoint/2010/main" val="1949306945"/>
                  </p:ext>
                </p:extLst>
              </p:nvPr>
            </p:nvGraphicFramePr>
            <p:xfrm>
              <a:off x="1714500" y="1287992"/>
              <a:ext cx="7886700" cy="2244852"/>
            </p:xfrm>
            <a:graphic>
              <a:graphicData uri="http://schemas.openxmlformats.org/drawingml/2006/table">
                <a:tbl>
                  <a:tblPr firstRow="1" bandRow="1">
                    <a:tableStyleId>{5C22544A-7EE6-4342-B048-85BDC9FD1C3A}</a:tableStyleId>
                  </a:tblPr>
                  <a:tblGrid>
                    <a:gridCol w="2081121">
                      <a:extLst>
                        <a:ext uri="{9D8B030D-6E8A-4147-A177-3AD203B41FA5}">
                          <a16:colId xmlns:a16="http://schemas.microsoft.com/office/drawing/2014/main" val="3784998244"/>
                        </a:ext>
                      </a:extLst>
                    </a:gridCol>
                    <a:gridCol w="1589005">
                      <a:extLst>
                        <a:ext uri="{9D8B030D-6E8A-4147-A177-3AD203B41FA5}">
                          <a16:colId xmlns:a16="http://schemas.microsoft.com/office/drawing/2014/main" val="1567918318"/>
                        </a:ext>
                      </a:extLst>
                    </a:gridCol>
                    <a:gridCol w="2632703">
                      <a:extLst>
                        <a:ext uri="{9D8B030D-6E8A-4147-A177-3AD203B41FA5}">
                          <a16:colId xmlns:a16="http://schemas.microsoft.com/office/drawing/2014/main" val="3310430463"/>
                        </a:ext>
                      </a:extLst>
                    </a:gridCol>
                    <a:gridCol w="1583871">
                      <a:extLst>
                        <a:ext uri="{9D8B030D-6E8A-4147-A177-3AD203B41FA5}">
                          <a16:colId xmlns:a16="http://schemas.microsoft.com/office/drawing/2014/main" val="3636875751"/>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1709338794"/>
                      </a:ext>
                    </a:extLst>
                  </a:tr>
                  <a:tr h="370840">
                    <a:tc>
                      <a:txBody>
                        <a:bodyPr/>
                        <a:lstStyle/>
                        <a:p>
                          <a:pPr algn="ctr"/>
                          <a:r>
                            <a:rPr lang="en-US" dirty="0"/>
                            <a:t>Circle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1571023914"/>
                      </a:ext>
                    </a:extLst>
                  </a:tr>
                  <a:tr h="0">
                    <a:tc>
                      <a:txBody>
                        <a:bodyPr/>
                        <a:lstStyle/>
                        <a:p>
                          <a:pPr algn="ctr"/>
                          <a:r>
                            <a:rPr lang="en-US" dirty="0"/>
                            <a:t>Sphere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𝑆</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𝑉</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extLst>
                      <a:ext uri="{0D108BD9-81ED-4DB2-BD59-A6C34878D82A}">
                        <a16:rowId xmlns:a16="http://schemas.microsoft.com/office/drawing/2014/main" val="2865258849"/>
                      </a:ext>
                    </a:extLst>
                  </a:tr>
                  <a:tr h="0">
                    <a:tc>
                      <a:txBody>
                        <a:bodyPr/>
                        <a:lstStyle/>
                        <a:p>
                          <a:pPr algn="ctr"/>
                          <a:r>
                            <a:rPr lang="en-US" dirty="0"/>
                            <a:t>Square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extLst>
                      <a:ext uri="{0D108BD9-81ED-4DB2-BD59-A6C34878D82A}">
                        <a16:rowId xmlns:a16="http://schemas.microsoft.com/office/drawing/2014/main" val="3699414717"/>
                      </a:ext>
                    </a:extLst>
                  </a:tr>
                  <a:tr h="0">
                    <a:tc>
                      <a:txBody>
                        <a:bodyPr/>
                        <a:lstStyle/>
                        <a:p>
                          <a:pPr algn="ctr"/>
                          <a:r>
                            <a:rPr lang="en-US" dirty="0"/>
                            <a:t>Square </a:t>
                          </a:r>
                          <a14:m>
                            <m:oMath xmlns:m="http://schemas.openxmlformats.org/officeDocument/2006/math">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r</m:t>
                                  </m:r>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num>
                                    <m:den>
                                      <m:r>
                                        <a:rPr lang="en-US" sz="1800" b="0" i="1" smtClean="0">
                                          <a:latin typeface="Cambria Math" panose="02040503050406030204" pitchFamily="18" charset="0"/>
                                        </a:rPr>
                                        <m:t>2</m:t>
                                      </m:r>
                                    </m:den>
                                  </m:f>
                                  <m:r>
                                    <a:rPr lang="en-US" sz="1800" b="0" i="1" smtClean="0">
                                      <a:latin typeface="Cambria Math" panose="02040503050406030204" pitchFamily="18" charset="0"/>
                                    </a:rPr>
                                    <m:t>𝑠</m:t>
                                  </m:r>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2</m:t>
                                    </m:r>
                                  </m:e>
                                </m:rad>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extLst>
                      <a:ext uri="{0D108BD9-81ED-4DB2-BD59-A6C34878D82A}">
                        <a16:rowId xmlns:a16="http://schemas.microsoft.com/office/drawing/2014/main" val="128390021"/>
                      </a:ext>
                    </a:extLst>
                  </a:tr>
                </a:tbl>
              </a:graphicData>
            </a:graphic>
          </p:graphicFrame>
        </mc:Choice>
        <mc:Fallback xmlns="">
          <p:graphicFrame>
            <p:nvGraphicFramePr>
              <p:cNvPr id="5" name="Table 4">
                <a:extLst>
                  <a:ext uri="{FF2B5EF4-FFF2-40B4-BE49-F238E27FC236}">
                    <a16:creationId xmlns:a16="http://schemas.microsoft.com/office/drawing/2014/main" id="{DC711FDB-CB77-F337-FC3D-C4C6F99FA20C}"/>
                  </a:ext>
                </a:extLst>
              </p:cNvPr>
              <p:cNvGraphicFramePr>
                <a:graphicFrameLocks noGrp="1"/>
              </p:cNvGraphicFramePr>
              <p:nvPr>
                <p:extLst>
                  <p:ext uri="{D42A27DB-BD31-4B8C-83A1-F6EECF244321}">
                    <p14:modId xmlns:p14="http://schemas.microsoft.com/office/powerpoint/2010/main" val="1949306945"/>
                  </p:ext>
                </p:extLst>
              </p:nvPr>
            </p:nvGraphicFramePr>
            <p:xfrm>
              <a:off x="1714500" y="1287992"/>
              <a:ext cx="7886700" cy="2244852"/>
            </p:xfrm>
            <a:graphic>
              <a:graphicData uri="http://schemas.openxmlformats.org/drawingml/2006/table">
                <a:tbl>
                  <a:tblPr firstRow="1" bandRow="1">
                    <a:tableStyleId>{5C22544A-7EE6-4342-B048-85BDC9FD1C3A}</a:tableStyleId>
                  </a:tblPr>
                  <a:tblGrid>
                    <a:gridCol w="2081121">
                      <a:extLst>
                        <a:ext uri="{9D8B030D-6E8A-4147-A177-3AD203B41FA5}">
                          <a16:colId xmlns:a16="http://schemas.microsoft.com/office/drawing/2014/main" val="3784998244"/>
                        </a:ext>
                      </a:extLst>
                    </a:gridCol>
                    <a:gridCol w="1589005">
                      <a:extLst>
                        <a:ext uri="{9D8B030D-6E8A-4147-A177-3AD203B41FA5}">
                          <a16:colId xmlns:a16="http://schemas.microsoft.com/office/drawing/2014/main" val="1567918318"/>
                        </a:ext>
                      </a:extLst>
                    </a:gridCol>
                    <a:gridCol w="2632703">
                      <a:extLst>
                        <a:ext uri="{9D8B030D-6E8A-4147-A177-3AD203B41FA5}">
                          <a16:colId xmlns:a16="http://schemas.microsoft.com/office/drawing/2014/main" val="3310430463"/>
                        </a:ext>
                      </a:extLst>
                    </a:gridCol>
                    <a:gridCol w="1583871">
                      <a:extLst>
                        <a:ext uri="{9D8B030D-6E8A-4147-A177-3AD203B41FA5}">
                          <a16:colId xmlns:a16="http://schemas.microsoft.com/office/drawing/2014/main" val="3636875751"/>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1709338794"/>
                      </a:ext>
                    </a:extLst>
                  </a:tr>
                  <a:tr h="370840">
                    <a:tc>
                      <a:txBody>
                        <a:bodyPr/>
                        <a:lstStyle/>
                        <a:p>
                          <a:pPr algn="ctr"/>
                          <a:r>
                            <a:rPr lang="en-US" dirty="0"/>
                            <a:t>Circle</a:t>
                          </a:r>
                        </a:p>
                      </a:txBody>
                      <a:tcPr anchor="ctr"/>
                    </a:tc>
                    <a:tc>
                      <a:txBody>
                        <a:bodyPr/>
                        <a:lstStyle/>
                        <a:p>
                          <a:endParaRPr lang="en-US"/>
                        </a:p>
                      </a:txBody>
                      <a:tcPr anchor="ctr">
                        <a:blipFill>
                          <a:blip r:embed="rId4"/>
                          <a:stretch>
                            <a:fillRect l="-132000" t="-106897" r="-268000" b="-420690"/>
                          </a:stretch>
                        </a:blipFill>
                      </a:tcPr>
                    </a:tc>
                    <a:tc>
                      <a:txBody>
                        <a:bodyPr/>
                        <a:lstStyle/>
                        <a:p>
                          <a:endParaRPr lang="en-US"/>
                        </a:p>
                      </a:txBody>
                      <a:tcPr anchor="ctr">
                        <a:blipFill>
                          <a:blip r:embed="rId4"/>
                          <a:stretch>
                            <a:fillRect l="-140097" t="-106897" r="-61836" b="-420690"/>
                          </a:stretch>
                        </a:blipFill>
                      </a:tcPr>
                    </a:tc>
                    <a:tc>
                      <a:txBody>
                        <a:bodyPr/>
                        <a:lstStyle/>
                        <a:p>
                          <a:endParaRPr lang="en-US"/>
                        </a:p>
                      </a:txBody>
                      <a:tcPr anchor="ctr">
                        <a:blipFill>
                          <a:blip r:embed="rId4"/>
                          <a:stretch>
                            <a:fillRect l="-397600" t="-106897" r="-2400" b="-420690"/>
                          </a:stretch>
                        </a:blipFill>
                      </a:tcPr>
                    </a:tc>
                    <a:extLst>
                      <a:ext uri="{0D108BD9-81ED-4DB2-BD59-A6C34878D82A}">
                        <a16:rowId xmlns:a16="http://schemas.microsoft.com/office/drawing/2014/main" val="1571023914"/>
                      </a:ext>
                    </a:extLst>
                  </a:tr>
                  <a:tr h="605790">
                    <a:tc>
                      <a:txBody>
                        <a:bodyPr/>
                        <a:lstStyle/>
                        <a:p>
                          <a:pPr algn="ctr"/>
                          <a:r>
                            <a:rPr lang="en-US" dirty="0"/>
                            <a:t>Sphere</a:t>
                          </a:r>
                        </a:p>
                      </a:txBody>
                      <a:tcPr anchor="ctr"/>
                    </a:tc>
                    <a:tc>
                      <a:txBody>
                        <a:bodyPr/>
                        <a:lstStyle/>
                        <a:p>
                          <a:endParaRPr lang="en-US"/>
                        </a:p>
                      </a:txBody>
                      <a:tcPr anchor="ctr">
                        <a:blipFill>
                          <a:blip r:embed="rId4"/>
                          <a:stretch>
                            <a:fillRect l="-132000" t="-125000" r="-268000" b="-154167"/>
                          </a:stretch>
                        </a:blipFill>
                      </a:tcPr>
                    </a:tc>
                    <a:tc>
                      <a:txBody>
                        <a:bodyPr/>
                        <a:lstStyle/>
                        <a:p>
                          <a:endParaRPr lang="en-US"/>
                        </a:p>
                      </a:txBody>
                      <a:tcPr anchor="ctr">
                        <a:blipFill>
                          <a:blip r:embed="rId4"/>
                          <a:stretch>
                            <a:fillRect l="-140097" t="-125000" r="-61836" b="-154167"/>
                          </a:stretch>
                        </a:blipFill>
                      </a:tcPr>
                    </a:tc>
                    <a:tc>
                      <a:txBody>
                        <a:bodyPr/>
                        <a:lstStyle/>
                        <a:p>
                          <a:endParaRPr lang="en-US"/>
                        </a:p>
                      </a:txBody>
                      <a:tcPr anchor="ctr">
                        <a:blipFill>
                          <a:blip r:embed="rId4"/>
                          <a:stretch>
                            <a:fillRect l="-397600" t="-125000" r="-2400" b="-154167"/>
                          </a:stretch>
                        </a:blipFill>
                      </a:tcPr>
                    </a:tc>
                    <a:extLst>
                      <a:ext uri="{0D108BD9-81ED-4DB2-BD59-A6C34878D82A}">
                        <a16:rowId xmlns:a16="http://schemas.microsoft.com/office/drawing/2014/main" val="2865258849"/>
                      </a:ext>
                    </a:extLst>
                  </a:tr>
                  <a:tr h="365760">
                    <a:tc>
                      <a:txBody>
                        <a:bodyPr/>
                        <a:lstStyle/>
                        <a:p>
                          <a:pPr algn="ctr"/>
                          <a:r>
                            <a:rPr lang="en-US" dirty="0"/>
                            <a:t>Square</a:t>
                          </a:r>
                        </a:p>
                      </a:txBody>
                      <a:tcPr anchor="ctr"/>
                    </a:tc>
                    <a:tc>
                      <a:txBody>
                        <a:bodyPr/>
                        <a:lstStyle/>
                        <a:p>
                          <a:endParaRPr lang="en-US"/>
                        </a:p>
                      </a:txBody>
                      <a:tcPr anchor="ctr">
                        <a:blipFill>
                          <a:blip r:embed="rId4"/>
                          <a:stretch>
                            <a:fillRect l="-132000" t="-372414" r="-268000" b="-155172"/>
                          </a:stretch>
                        </a:blipFill>
                      </a:tcPr>
                    </a:tc>
                    <a:tc>
                      <a:txBody>
                        <a:bodyPr/>
                        <a:lstStyle/>
                        <a:p>
                          <a:endParaRPr lang="en-US"/>
                        </a:p>
                      </a:txBody>
                      <a:tcPr anchor="ctr">
                        <a:blipFill>
                          <a:blip r:embed="rId4"/>
                          <a:stretch>
                            <a:fillRect l="-140097" t="-372414" r="-61836" b="-155172"/>
                          </a:stretch>
                        </a:blipFill>
                      </a:tcPr>
                    </a:tc>
                    <a:tc>
                      <a:txBody>
                        <a:bodyPr/>
                        <a:lstStyle/>
                        <a:p>
                          <a:endParaRPr lang="en-US"/>
                        </a:p>
                      </a:txBody>
                      <a:tcPr anchor="ctr">
                        <a:blipFill>
                          <a:blip r:embed="rId4"/>
                          <a:stretch>
                            <a:fillRect l="-397600" t="-372414" r="-2400" b="-155172"/>
                          </a:stretch>
                        </a:blipFill>
                      </a:tcPr>
                    </a:tc>
                    <a:extLst>
                      <a:ext uri="{0D108BD9-81ED-4DB2-BD59-A6C34878D82A}">
                        <a16:rowId xmlns:a16="http://schemas.microsoft.com/office/drawing/2014/main" val="3699414717"/>
                      </a:ext>
                    </a:extLst>
                  </a:tr>
                  <a:tr h="536702">
                    <a:tc>
                      <a:txBody>
                        <a:bodyPr/>
                        <a:lstStyle/>
                        <a:p>
                          <a:endParaRPr lang="en-US"/>
                        </a:p>
                      </a:txBody>
                      <a:tcPr anchor="ctr">
                        <a:blipFill>
                          <a:blip r:embed="rId4"/>
                          <a:stretch>
                            <a:fillRect l="-610" t="-318605" r="-280488" b="-4651"/>
                          </a:stretch>
                        </a:blipFill>
                      </a:tcPr>
                    </a:tc>
                    <a:tc>
                      <a:txBody>
                        <a:bodyPr/>
                        <a:lstStyle/>
                        <a:p>
                          <a:endParaRPr lang="en-US"/>
                        </a:p>
                      </a:txBody>
                      <a:tcPr anchor="ctr">
                        <a:blipFill>
                          <a:blip r:embed="rId4"/>
                          <a:stretch>
                            <a:fillRect l="-132000" t="-318605" r="-268000" b="-4651"/>
                          </a:stretch>
                        </a:blipFill>
                      </a:tcPr>
                    </a:tc>
                    <a:tc>
                      <a:txBody>
                        <a:bodyPr/>
                        <a:lstStyle/>
                        <a:p>
                          <a:endParaRPr lang="en-US"/>
                        </a:p>
                      </a:txBody>
                      <a:tcPr anchor="ctr">
                        <a:blipFill>
                          <a:blip r:embed="rId4"/>
                          <a:stretch>
                            <a:fillRect l="-140097" t="-318605" r="-61836" b="-4651"/>
                          </a:stretch>
                        </a:blipFill>
                      </a:tcPr>
                    </a:tc>
                    <a:tc>
                      <a:txBody>
                        <a:bodyPr/>
                        <a:lstStyle/>
                        <a:p>
                          <a:endParaRPr lang="en-US"/>
                        </a:p>
                      </a:txBody>
                      <a:tcPr anchor="ctr">
                        <a:blipFill>
                          <a:blip r:embed="rId4"/>
                          <a:stretch>
                            <a:fillRect l="-397600" t="-318605" r="-2400" b="-4651"/>
                          </a:stretch>
                        </a:blipFill>
                      </a:tcPr>
                    </a:tc>
                    <a:extLst>
                      <a:ext uri="{0D108BD9-81ED-4DB2-BD59-A6C34878D82A}">
                        <a16:rowId xmlns:a16="http://schemas.microsoft.com/office/drawing/2014/main" val="128390021"/>
                      </a:ext>
                    </a:extLst>
                  </a:tr>
                </a:tbl>
              </a:graphicData>
            </a:graphic>
          </p:graphicFrame>
        </mc:Fallback>
      </mc:AlternateContent>
    </p:spTree>
    <p:extLst>
      <p:ext uri="{BB962C8B-B14F-4D97-AF65-F5344CB8AC3E}">
        <p14:creationId xmlns:p14="http://schemas.microsoft.com/office/powerpoint/2010/main" val="386465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299910"/>
                <a:ext cx="10891156" cy="3948490"/>
              </a:xfrm>
            </p:spPr>
            <p:txBody>
              <a:bodyPr anchor="t">
                <a:normAutofit lnSpcReduction="10000"/>
              </a:bodyPr>
              <a:lstStyle/>
              <a:p>
                <a:endParaRPr lang="en-US" dirty="0"/>
              </a:p>
              <a:p>
                <a:pPr marL="0" indent="0">
                  <a:buNone/>
                </a:pPr>
                <a:endParaRPr lang="en-US"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r>
                  <a:rPr lang="en-US" sz="2000" dirty="0"/>
                  <a:t>JANE:	Your “radius” </a:t>
                </a:r>
                <a:r>
                  <a:rPr lang="en-US" sz="2000" i="1" dirty="0"/>
                  <a:t>r</a:t>
                </a:r>
                <a:r>
                  <a:rPr lang="en-US" sz="2000" dirty="0"/>
                  <a:t> is the longest distance from the center to a point on the square.</a:t>
                </a:r>
                <a:br>
                  <a:rPr lang="en-US" sz="2000" dirty="0"/>
                </a:br>
                <a:r>
                  <a:rPr lang="en-US" sz="2000" dirty="0"/>
                  <a:t>What about the shortest distance from the center to a side of the square?</a:t>
                </a:r>
              </a:p>
              <a:p>
                <a:pPr marL="1371600" indent="-1355725">
                  <a:lnSpc>
                    <a:spcPct val="90000"/>
                  </a:lnSpc>
                  <a:buNone/>
                </a:pPr>
                <a:r>
                  <a:rPr lang="en-US" sz="2000" dirty="0"/>
                  <a:t>SAM:	That’s easy – it’s just </a:t>
                </a:r>
                <a14:m>
                  <m:oMath xmlns:m="http://schemas.openxmlformats.org/officeDocument/2006/math">
                    <m:r>
                      <a:rPr lang="en-US" sz="2000" i="1" dirty="0" smtClean="0">
                        <a:latin typeface="Cambria Math" panose="02040503050406030204" pitchFamily="18" charset="0"/>
                      </a:rPr>
                      <m:t>𝑎</m:t>
                    </m:r>
                    <m:r>
                      <a:rPr lang="en-US" sz="2000" i="1" dirty="0" smtClean="0">
                        <a:latin typeface="Cambria Math" panose="02040503050406030204" pitchFamily="18" charset="0"/>
                      </a:rPr>
                      <m:t>=</m:t>
                    </m:r>
                    <m:f>
                      <m:fPr>
                        <m:ctrlPr>
                          <a:rPr lang="en-US" sz="2000" i="1" dirty="0" smtClean="0">
                            <a:latin typeface="Cambria Math" panose="02040503050406030204" pitchFamily="18" charset="0"/>
                          </a:rPr>
                        </m:ctrlPr>
                      </m:fPr>
                      <m:num>
                        <m:r>
                          <a:rPr lang="en-US" sz="2000" i="1" dirty="0" smtClean="0">
                            <a:latin typeface="Cambria Math" panose="02040503050406030204" pitchFamily="18" charset="0"/>
                          </a:rPr>
                          <m:t>𝑠</m:t>
                        </m:r>
                      </m:num>
                      <m:den>
                        <m:r>
                          <a:rPr lang="en-US" sz="2000" i="1" dirty="0" smtClean="0">
                            <a:latin typeface="Cambria Math" panose="02040503050406030204" pitchFamily="18" charset="0"/>
                          </a:rPr>
                          <m:t>2</m:t>
                        </m:r>
                      </m:den>
                    </m:f>
                  </m:oMath>
                </a14:m>
                <a:r>
                  <a:rPr lang="en-US" sz="2000" dirty="0"/>
                  <a:t>.</a:t>
                </a:r>
              </a:p>
              <a:p>
                <a:pPr marL="1371600" indent="-1355725">
                  <a:lnSpc>
                    <a:spcPct val="90000"/>
                  </a:lnSpc>
                  <a:buNone/>
                </a:pPr>
                <a:r>
                  <a:rPr lang="en-US" sz="2000" dirty="0"/>
                  <a:t>DYLAN:	Then </a:t>
                </a:r>
                <a14:m>
                  <m:oMath xmlns:m="http://schemas.openxmlformats.org/officeDocument/2006/math">
                    <m:r>
                      <a:rPr lang="en-US" sz="2000" b="0" i="1" smtClean="0">
                        <a:latin typeface="Cambria Math" panose="02040503050406030204" pitchFamily="18" charset="0"/>
                      </a:rPr>
                      <m:t>𝑠</m:t>
                    </m:r>
                    <m:r>
                      <a:rPr lang="en-US" sz="2000" b="0" i="1" smtClean="0">
                        <a:latin typeface="Cambria Math" panose="02040503050406030204" pitchFamily="18" charset="0"/>
                      </a:rPr>
                      <m:t>=2</m:t>
                    </m:r>
                    <m:r>
                      <a:rPr lang="en-US" sz="2000" b="0" i="1" smtClean="0">
                        <a:latin typeface="Cambria Math" panose="02040503050406030204" pitchFamily="18" charset="0"/>
                      </a:rPr>
                      <m:t>𝑎</m:t>
                    </m:r>
                  </m:oMath>
                </a14:m>
                <a:r>
                  <a:rPr lang="en-US" sz="2000" dirty="0"/>
                  <a:t> so that </a:t>
                </a:r>
                <a14:m>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i="1">
                                <a:latin typeface="Cambria Math" panose="02040503050406030204" pitchFamily="18" charset="0"/>
                              </a:rPr>
                              <m:t>2</m:t>
                            </m:r>
                            <m:r>
                              <a:rPr lang="en-US" sz="2000" i="1">
                                <a:latin typeface="Cambria Math" panose="02040503050406030204" pitchFamily="18" charset="0"/>
                              </a:rPr>
                              <m:t>𝑎</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𝑎</m:t>
                        </m:r>
                      </m:e>
                      <m:sup>
                        <m:r>
                          <a:rPr lang="en-US" sz="2000" b="0" i="1" smtClean="0">
                            <a:latin typeface="Cambria Math" panose="02040503050406030204" pitchFamily="18" charset="0"/>
                          </a:rPr>
                          <m:t>2</m:t>
                        </m:r>
                      </m:sup>
                    </m:sSup>
                  </m:oMath>
                </a14:m>
                <a:r>
                  <a:rPr lang="en-US" sz="2000" dirty="0"/>
                  <a:t> and </a:t>
                </a:r>
                <a14:m>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=4</m:t>
                    </m:r>
                    <m:r>
                      <a:rPr lang="en-US" sz="2000" b="0" i="1" smtClean="0">
                        <a:latin typeface="Cambria Math" panose="02040503050406030204" pitchFamily="18" charset="0"/>
                      </a:rPr>
                      <m:t>𝑠</m:t>
                    </m:r>
                    <m:r>
                      <a:rPr lang="en-US" sz="2000" b="0" i="1" smtClean="0">
                        <a:latin typeface="Cambria Math" panose="02040503050406030204" pitchFamily="18" charset="0"/>
                      </a:rPr>
                      <m:t>=4</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𝑎</m:t>
                        </m:r>
                      </m:e>
                    </m:d>
                    <m:r>
                      <a:rPr lang="en-US" sz="2000" b="0" i="1" smtClean="0">
                        <a:latin typeface="Cambria Math" panose="02040503050406030204" pitchFamily="18" charset="0"/>
                      </a:rPr>
                      <m:t>=8</m:t>
                    </m:r>
                    <m:r>
                      <a:rPr lang="en-US" sz="2000" b="0" i="1" smtClean="0">
                        <a:latin typeface="Cambria Math" panose="02040503050406030204" pitchFamily="18" charset="0"/>
                      </a:rPr>
                      <m:t>𝑎</m:t>
                    </m:r>
                  </m:oMath>
                </a14:m>
                <a:r>
                  <a:rPr lang="en-US" sz="2000" dirty="0"/>
                  <a:t>.</a:t>
                </a:r>
              </a:p>
              <a:p>
                <a:pPr marL="1371600" indent="-1355725">
                  <a:lnSpc>
                    <a:spcPct val="90000"/>
                  </a:lnSpc>
                  <a:buNone/>
                </a:pPr>
                <a:r>
                  <a:rPr lang="en-US" sz="2000" dirty="0"/>
                  <a:t>SAM:	That works! Now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’=8</m:t>
                    </m:r>
                    <m:r>
                      <a:rPr lang="en-US" sz="2000" i="1" dirty="0" smtClean="0">
                        <a:latin typeface="Cambria Math" panose="02040503050406030204" pitchFamily="18" charset="0"/>
                      </a:rPr>
                      <m:t>𝑎</m:t>
                    </m:r>
                    <m:r>
                      <a:rPr lang="en-US" sz="2000" i="1" dirty="0" smtClean="0">
                        <a:latin typeface="Cambria Math" panose="02040503050406030204" pitchFamily="18" charset="0"/>
                      </a:rPr>
                      <m:t>=</m:t>
                    </m:r>
                    <m:r>
                      <a:rPr lang="en-US" sz="2000" i="1" dirty="0" smtClean="0">
                        <a:latin typeface="Cambria Math" panose="02040503050406030204" pitchFamily="18" charset="0"/>
                      </a:rPr>
                      <m:t>𝑃</m:t>
                    </m:r>
                  </m:oMath>
                </a14:m>
                <a:r>
                  <a:rPr lang="en-US" sz="2000" dirty="0"/>
                  <a:t>.</a:t>
                </a:r>
              </a:p>
              <a:p>
                <a:pPr marL="1371600" indent="-1355725">
                  <a:lnSpc>
                    <a:spcPct val="90000"/>
                  </a:lnSpc>
                  <a:buNone/>
                </a:pPr>
                <a:endParaRPr lang="en-US" sz="2000" dirty="0"/>
              </a:p>
              <a:p>
                <a:pPr marL="1371600" indent="-1355725">
                  <a:lnSpc>
                    <a:spcPct val="90000"/>
                  </a:lnSpc>
                  <a:buNone/>
                </a:pPr>
                <a:endParaRPr lang="en-US" sz="2000" dirty="0"/>
              </a:p>
            </p:txBody>
          </p:sp>
        </mc:Choice>
        <mc:Fallback xmlns="">
          <p:sp>
            <p:nvSpPr>
              <p:cNvPr id="3" name="Content Placeholder 2">
                <a:extLst>
                  <a:ext uri="{FF2B5EF4-FFF2-40B4-BE49-F238E27FC236}">
                    <a16:creationId xmlns:a16="http://schemas.microsoft.com/office/drawing/2014/main" id="{71B6E8E9-BB47-480F-8B9D-5B9F844E7B81}"/>
                  </a:ext>
                </a:extLst>
              </p:cNvPr>
              <p:cNvSpPr>
                <a:spLocks noGrp="1" noRot="1" noChangeAspect="1" noMove="1" noResize="1" noEditPoints="1" noAdjustHandles="1" noChangeArrowheads="1" noChangeShapeType="1" noTextEdit="1"/>
              </p:cNvSpPr>
              <p:nvPr>
                <p:ph idx="1"/>
              </p:nvPr>
            </p:nvSpPr>
            <p:spPr>
              <a:xfrm>
                <a:off x="685801" y="2299910"/>
                <a:ext cx="10891156" cy="3948490"/>
              </a:xfrm>
              <a:blipFill>
                <a:blip r:embed="rId3"/>
                <a:stretch>
                  <a:fillRect l="-4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3336825781"/>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3648518359"/>
                      </a:ext>
                    </a:extLst>
                  </a:tr>
                  <a:tr h="0">
                    <a:tc>
                      <a:txBody>
                        <a:bodyPr/>
                        <a:lstStyle/>
                        <a:p>
                          <a:pPr algn="ctr"/>
                          <a:r>
                            <a:rPr lang="en-US" dirty="0"/>
                            <a:t>Sphere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𝑆</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𝑉</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extLst>
                      <a:ext uri="{0D108BD9-81ED-4DB2-BD59-A6C34878D82A}">
                        <a16:rowId xmlns:a16="http://schemas.microsoft.com/office/drawing/2014/main" val="4111045143"/>
                      </a:ext>
                    </a:extLst>
                  </a:tr>
                  <a:tr h="0">
                    <a:tc>
                      <a:txBody>
                        <a:bodyPr/>
                        <a:lstStyle/>
                        <a:p>
                          <a:pPr algn="ctr"/>
                          <a:r>
                            <a:rPr lang="en-US" dirty="0"/>
                            <a:t>Square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extLst>
                      <a:ext uri="{0D108BD9-81ED-4DB2-BD59-A6C34878D82A}">
                        <a16:rowId xmlns:a16="http://schemas.microsoft.com/office/drawing/2014/main" val="995175336"/>
                      </a:ext>
                    </a:extLst>
                  </a:tr>
                  <a:tr h="0">
                    <a:tc>
                      <a:txBody>
                        <a:bodyPr/>
                        <a:lstStyle/>
                        <a:p>
                          <a:pPr algn="ctr"/>
                          <a:r>
                            <a:rPr lang="en-US" dirty="0"/>
                            <a:t>Square </a:t>
                          </a:r>
                          <a14:m>
                            <m:oMath xmlns:m="http://schemas.openxmlformats.org/officeDocument/2006/math">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r</m:t>
                                  </m:r>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num>
                                    <m:den>
                                      <m:r>
                                        <a:rPr lang="en-US" sz="1800" b="0" i="1" smtClean="0">
                                          <a:latin typeface="Cambria Math" panose="02040503050406030204" pitchFamily="18" charset="0"/>
                                        </a:rPr>
                                        <m:t>2</m:t>
                                      </m:r>
                                    </m:den>
                                  </m:f>
                                  <m:r>
                                    <a:rPr lang="en-US" sz="1800" b="0" i="1" smtClean="0">
                                      <a:latin typeface="Cambria Math" panose="02040503050406030204" pitchFamily="18" charset="0"/>
                                    </a:rPr>
                                    <m:t>𝑠</m:t>
                                  </m:r>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=4</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2</m:t>
                                    </m:r>
                                  </m:e>
                                </m:rad>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extLst>
                      <a:ext uri="{0D108BD9-81ED-4DB2-BD59-A6C34878D82A}">
                        <a16:rowId xmlns:a16="http://schemas.microsoft.com/office/drawing/2014/main" val="2032662778"/>
                      </a:ext>
                    </a:extLst>
                  </a:tr>
                  <a:tr h="0">
                    <a:tc>
                      <a:txBody>
                        <a:bodyPr/>
                        <a:lstStyle/>
                        <a:p>
                          <a:pPr algn="ctr"/>
                          <a:r>
                            <a:rPr lang="en-US" dirty="0"/>
                            <a:t>Square </a:t>
                          </a:r>
                          <a14:m>
                            <m:oMath xmlns:m="http://schemas.openxmlformats.org/officeDocument/2006/math">
                              <m:d>
                                <m:dPr>
                                  <m:ctrlPr>
                                    <a:rPr lang="en-US" sz="1800" b="0" i="1" dirty="0" smtClean="0">
                                      <a:latin typeface="Cambria Math" panose="02040503050406030204" pitchFamily="18" charset="0"/>
                                    </a:rPr>
                                  </m:ctrlPr>
                                </m:dPr>
                                <m:e>
                                  <m:r>
                                    <a:rPr lang="en-US" sz="1800" i="1" dirty="0" smtClean="0">
                                      <a:latin typeface="Cambria Math" panose="02040503050406030204" pitchFamily="18" charset="0"/>
                                    </a:rPr>
                                    <m:t>𝑎</m:t>
                                  </m:r>
                                  <m:r>
                                    <a:rPr lang="en-US" sz="1800" i="1" dirty="0" smtClean="0">
                                      <a:latin typeface="Cambria Math" panose="02040503050406030204" pitchFamily="18" charset="0"/>
                                    </a:rPr>
                                    <m:t>=</m:t>
                                  </m:r>
                                  <m:f>
                                    <m:fPr>
                                      <m:ctrlPr>
                                        <a:rPr lang="en-US" sz="1800" i="1" dirty="0" smtClean="0">
                                          <a:latin typeface="Cambria Math" panose="02040503050406030204" pitchFamily="18" charset="0"/>
                                        </a:rPr>
                                      </m:ctrlPr>
                                    </m:fPr>
                                    <m:num>
                                      <m:r>
                                        <a:rPr lang="en-US" sz="1800" i="1" dirty="0" smtClean="0">
                                          <a:latin typeface="Cambria Math" panose="02040503050406030204" pitchFamily="18" charset="0"/>
                                        </a:rPr>
                                        <m:t>𝑠</m:t>
                                      </m:r>
                                    </m:num>
                                    <m:den>
                                      <m:r>
                                        <a:rPr lang="en-US" sz="1800" i="1" dirty="0" smtClean="0">
                                          <a:latin typeface="Cambria Math" panose="02040503050406030204" pitchFamily="18" charset="0"/>
                                        </a:rPr>
                                        <m:t>2</m:t>
                                      </m:r>
                                    </m:den>
                                  </m:f>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extLst>
                      <a:ext uri="{0D108BD9-81ED-4DB2-BD59-A6C34878D82A}">
                        <a16:rowId xmlns:a16="http://schemas.microsoft.com/office/drawing/2014/main" val="2120667510"/>
                      </a:ext>
                    </a:extLst>
                  </a:tr>
                </a:tbl>
              </a:graphicData>
            </a:graphic>
          </p:graphicFrame>
        </mc:Choice>
        <mc:Fallback xmlns="">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3336825781"/>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endParaRPr lang="en-US"/>
                        </a:p>
                      </a:txBody>
                      <a:tcPr anchor="ctr">
                        <a:blipFill>
                          <a:blip r:embed="rId4"/>
                          <a:stretch>
                            <a:fillRect l="-133600" t="-110345" r="-268000" b="-558621"/>
                          </a:stretch>
                        </a:blipFill>
                      </a:tcPr>
                    </a:tc>
                    <a:tc>
                      <a:txBody>
                        <a:bodyPr/>
                        <a:lstStyle/>
                        <a:p>
                          <a:endParaRPr lang="en-US"/>
                        </a:p>
                      </a:txBody>
                      <a:tcPr anchor="ctr">
                        <a:blipFill>
                          <a:blip r:embed="rId4"/>
                          <a:stretch>
                            <a:fillRect l="-140385" t="-110345" r="-61058" b="-558621"/>
                          </a:stretch>
                        </a:blipFill>
                      </a:tcPr>
                    </a:tc>
                    <a:tc>
                      <a:txBody>
                        <a:bodyPr/>
                        <a:lstStyle/>
                        <a:p>
                          <a:endParaRPr lang="en-US"/>
                        </a:p>
                      </a:txBody>
                      <a:tcPr anchor="ctr">
                        <a:blipFill>
                          <a:blip r:embed="rId4"/>
                          <a:stretch>
                            <a:fillRect l="-400000" t="-110345" r="-1600" b="-558621"/>
                          </a:stretch>
                        </a:blipFill>
                      </a:tcPr>
                    </a:tc>
                    <a:extLst>
                      <a:ext uri="{0D108BD9-81ED-4DB2-BD59-A6C34878D82A}">
                        <a16:rowId xmlns:a16="http://schemas.microsoft.com/office/drawing/2014/main" val="3648518359"/>
                      </a:ext>
                    </a:extLst>
                  </a:tr>
                  <a:tr h="605790">
                    <a:tc>
                      <a:txBody>
                        <a:bodyPr/>
                        <a:lstStyle/>
                        <a:p>
                          <a:pPr algn="ctr"/>
                          <a:r>
                            <a:rPr lang="en-US" dirty="0"/>
                            <a:t>Sphere</a:t>
                          </a:r>
                        </a:p>
                      </a:txBody>
                      <a:tcPr anchor="ctr"/>
                    </a:tc>
                    <a:tc>
                      <a:txBody>
                        <a:bodyPr/>
                        <a:lstStyle/>
                        <a:p>
                          <a:endParaRPr lang="en-US"/>
                        </a:p>
                      </a:txBody>
                      <a:tcPr anchor="ctr">
                        <a:blipFill>
                          <a:blip r:embed="rId4"/>
                          <a:stretch>
                            <a:fillRect l="-133600" t="-127083" r="-268000" b="-237500"/>
                          </a:stretch>
                        </a:blipFill>
                      </a:tcPr>
                    </a:tc>
                    <a:tc>
                      <a:txBody>
                        <a:bodyPr/>
                        <a:lstStyle/>
                        <a:p>
                          <a:endParaRPr lang="en-US"/>
                        </a:p>
                      </a:txBody>
                      <a:tcPr anchor="ctr">
                        <a:blipFill>
                          <a:blip r:embed="rId4"/>
                          <a:stretch>
                            <a:fillRect l="-140385" t="-127083" r="-61058" b="-237500"/>
                          </a:stretch>
                        </a:blipFill>
                      </a:tcPr>
                    </a:tc>
                    <a:tc>
                      <a:txBody>
                        <a:bodyPr/>
                        <a:lstStyle/>
                        <a:p>
                          <a:endParaRPr lang="en-US"/>
                        </a:p>
                      </a:txBody>
                      <a:tcPr anchor="ctr">
                        <a:blipFill>
                          <a:blip r:embed="rId4"/>
                          <a:stretch>
                            <a:fillRect l="-400000" t="-127083" r="-1600" b="-237500"/>
                          </a:stretch>
                        </a:blipFill>
                      </a:tcPr>
                    </a:tc>
                    <a:extLst>
                      <a:ext uri="{0D108BD9-81ED-4DB2-BD59-A6C34878D82A}">
                        <a16:rowId xmlns:a16="http://schemas.microsoft.com/office/drawing/2014/main" val="4111045143"/>
                      </a:ext>
                    </a:extLst>
                  </a:tr>
                  <a:tr h="365760">
                    <a:tc>
                      <a:txBody>
                        <a:bodyPr/>
                        <a:lstStyle/>
                        <a:p>
                          <a:pPr algn="ctr"/>
                          <a:r>
                            <a:rPr lang="en-US" dirty="0"/>
                            <a:t>Square</a:t>
                          </a:r>
                        </a:p>
                      </a:txBody>
                      <a:tcPr anchor="ctr"/>
                    </a:tc>
                    <a:tc>
                      <a:txBody>
                        <a:bodyPr/>
                        <a:lstStyle/>
                        <a:p>
                          <a:endParaRPr lang="en-US"/>
                        </a:p>
                      </a:txBody>
                      <a:tcPr anchor="ctr">
                        <a:blipFill>
                          <a:blip r:embed="rId4"/>
                          <a:stretch>
                            <a:fillRect l="-133600" t="-375862" r="-268000" b="-293103"/>
                          </a:stretch>
                        </a:blipFill>
                      </a:tcPr>
                    </a:tc>
                    <a:tc>
                      <a:txBody>
                        <a:bodyPr/>
                        <a:lstStyle/>
                        <a:p>
                          <a:endParaRPr lang="en-US"/>
                        </a:p>
                      </a:txBody>
                      <a:tcPr anchor="ctr">
                        <a:blipFill>
                          <a:blip r:embed="rId4"/>
                          <a:stretch>
                            <a:fillRect l="-140385" t="-375862" r="-61058" b="-293103"/>
                          </a:stretch>
                        </a:blipFill>
                      </a:tcPr>
                    </a:tc>
                    <a:tc>
                      <a:txBody>
                        <a:bodyPr/>
                        <a:lstStyle/>
                        <a:p>
                          <a:endParaRPr lang="en-US"/>
                        </a:p>
                      </a:txBody>
                      <a:tcPr anchor="ctr">
                        <a:blipFill>
                          <a:blip r:embed="rId4"/>
                          <a:stretch>
                            <a:fillRect l="-400000" t="-375862" r="-1600" b="-293103"/>
                          </a:stretch>
                        </a:blipFill>
                      </a:tcPr>
                    </a:tc>
                    <a:extLst>
                      <a:ext uri="{0D108BD9-81ED-4DB2-BD59-A6C34878D82A}">
                        <a16:rowId xmlns:a16="http://schemas.microsoft.com/office/drawing/2014/main" val="995175336"/>
                      </a:ext>
                    </a:extLst>
                  </a:tr>
                  <a:tr h="536702">
                    <a:tc>
                      <a:txBody>
                        <a:bodyPr/>
                        <a:lstStyle/>
                        <a:p>
                          <a:endParaRPr lang="en-US"/>
                        </a:p>
                      </a:txBody>
                      <a:tcPr anchor="ctr">
                        <a:blipFill>
                          <a:blip r:embed="rId4"/>
                          <a:stretch>
                            <a:fillRect l="-602" t="-328571" r="-277108" b="-102381"/>
                          </a:stretch>
                        </a:blipFill>
                      </a:tcPr>
                    </a:tc>
                    <a:tc>
                      <a:txBody>
                        <a:bodyPr/>
                        <a:lstStyle/>
                        <a:p>
                          <a:endParaRPr lang="en-US"/>
                        </a:p>
                      </a:txBody>
                      <a:tcPr anchor="ctr">
                        <a:blipFill>
                          <a:blip r:embed="rId4"/>
                          <a:stretch>
                            <a:fillRect l="-133600" t="-328571" r="-268000" b="-102381"/>
                          </a:stretch>
                        </a:blipFill>
                      </a:tcPr>
                    </a:tc>
                    <a:tc>
                      <a:txBody>
                        <a:bodyPr/>
                        <a:lstStyle/>
                        <a:p>
                          <a:endParaRPr lang="en-US"/>
                        </a:p>
                      </a:txBody>
                      <a:tcPr anchor="ctr">
                        <a:blipFill>
                          <a:blip r:embed="rId4"/>
                          <a:stretch>
                            <a:fillRect l="-140385" t="-328571" r="-61058" b="-102381"/>
                          </a:stretch>
                        </a:blipFill>
                      </a:tcPr>
                    </a:tc>
                    <a:tc>
                      <a:txBody>
                        <a:bodyPr/>
                        <a:lstStyle/>
                        <a:p>
                          <a:endParaRPr lang="en-US"/>
                        </a:p>
                      </a:txBody>
                      <a:tcPr anchor="ctr">
                        <a:blipFill>
                          <a:blip r:embed="rId4"/>
                          <a:stretch>
                            <a:fillRect l="-400000" t="-328571" r="-1600" b="-102381"/>
                          </a:stretch>
                        </a:blipFill>
                      </a:tcPr>
                    </a:tc>
                    <a:extLst>
                      <a:ext uri="{0D108BD9-81ED-4DB2-BD59-A6C34878D82A}">
                        <a16:rowId xmlns:a16="http://schemas.microsoft.com/office/drawing/2014/main" val="2032662778"/>
                      </a:ext>
                    </a:extLst>
                  </a:tr>
                  <a:tr h="501968">
                    <a:tc>
                      <a:txBody>
                        <a:bodyPr/>
                        <a:lstStyle/>
                        <a:p>
                          <a:endParaRPr lang="en-US"/>
                        </a:p>
                      </a:txBody>
                      <a:tcPr anchor="ctr">
                        <a:blipFill>
                          <a:blip r:embed="rId4"/>
                          <a:stretch>
                            <a:fillRect l="-602" t="-450000" r="-277108" b="-7500"/>
                          </a:stretch>
                        </a:blipFill>
                      </a:tcPr>
                    </a:tc>
                    <a:tc>
                      <a:txBody>
                        <a:bodyPr/>
                        <a:lstStyle/>
                        <a:p>
                          <a:endParaRPr lang="en-US"/>
                        </a:p>
                      </a:txBody>
                      <a:tcPr anchor="ctr">
                        <a:blipFill>
                          <a:blip r:embed="rId4"/>
                          <a:stretch>
                            <a:fillRect l="-133600" t="-450000" r="-268000" b="-7500"/>
                          </a:stretch>
                        </a:blipFill>
                      </a:tcPr>
                    </a:tc>
                    <a:tc>
                      <a:txBody>
                        <a:bodyPr/>
                        <a:lstStyle/>
                        <a:p>
                          <a:endParaRPr lang="en-US"/>
                        </a:p>
                      </a:txBody>
                      <a:tcPr anchor="ctr">
                        <a:blipFill>
                          <a:blip r:embed="rId4"/>
                          <a:stretch>
                            <a:fillRect l="-140385" t="-450000" r="-61058" b="-7500"/>
                          </a:stretch>
                        </a:blipFill>
                      </a:tcPr>
                    </a:tc>
                    <a:tc>
                      <a:txBody>
                        <a:bodyPr/>
                        <a:lstStyle/>
                        <a:p>
                          <a:endParaRPr lang="en-US"/>
                        </a:p>
                      </a:txBody>
                      <a:tcPr anchor="ctr">
                        <a:blipFill>
                          <a:blip r:embed="rId4"/>
                          <a:stretch>
                            <a:fillRect l="-400000" t="-450000" r="-1600" b="-7500"/>
                          </a:stretch>
                        </a:blipFill>
                      </a:tcPr>
                    </a:tc>
                    <a:extLst>
                      <a:ext uri="{0D108BD9-81ED-4DB2-BD59-A6C34878D82A}">
                        <a16:rowId xmlns:a16="http://schemas.microsoft.com/office/drawing/2014/main" val="2120667510"/>
                      </a:ext>
                    </a:extLst>
                  </a:tr>
                </a:tbl>
              </a:graphicData>
            </a:graphic>
          </p:graphicFrame>
        </mc:Fallback>
      </mc:AlternateContent>
    </p:spTree>
    <p:extLst>
      <p:ext uri="{BB962C8B-B14F-4D97-AF65-F5344CB8AC3E}">
        <p14:creationId xmlns:p14="http://schemas.microsoft.com/office/powerpoint/2010/main" val="72589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299910"/>
                <a:ext cx="10891156" cy="3948490"/>
              </a:xfrm>
            </p:spPr>
            <p:txBody>
              <a:bodyPr anchor="t">
                <a:normAutofit lnSpcReduction="10000"/>
              </a:bodyPr>
              <a:lstStyle/>
              <a:p>
                <a:endParaRPr lang="en-US" dirty="0"/>
              </a:p>
              <a:p>
                <a:pPr marL="0" indent="0">
                  <a:buNone/>
                </a:pPr>
                <a:endParaRPr lang="en-US"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r>
                  <a:rPr lang="en-US" sz="2000" dirty="0"/>
                  <a:t>DYLAN:	Your “radius” </a:t>
                </a:r>
                <a:r>
                  <a:rPr lang="en-US" sz="2000" i="1" dirty="0"/>
                  <a:t>r</a:t>
                </a:r>
                <a:r>
                  <a:rPr lang="en-US" sz="2000" dirty="0"/>
                  <a:t> is the longest distance from the center to a point on the square.</a:t>
                </a:r>
                <a:br>
                  <a:rPr lang="en-US" sz="2000" dirty="0"/>
                </a:br>
                <a:r>
                  <a:rPr lang="en-US" sz="2000" dirty="0"/>
                  <a:t>What about the shortest distance from the center to a side of the square?</a:t>
                </a:r>
              </a:p>
              <a:p>
                <a:pPr marL="1371600" indent="-1355725">
                  <a:lnSpc>
                    <a:spcPct val="90000"/>
                  </a:lnSpc>
                  <a:buNone/>
                </a:pPr>
                <a:r>
                  <a:rPr lang="en-US" sz="2000" dirty="0"/>
                  <a:t>SAM:	That’s easy – it’s just </a:t>
                </a:r>
                <a14:m>
                  <m:oMath xmlns:m="http://schemas.openxmlformats.org/officeDocument/2006/math">
                    <m:r>
                      <a:rPr lang="en-US" sz="2000" i="1" dirty="0" smtClean="0">
                        <a:latin typeface="Cambria Math" panose="02040503050406030204" pitchFamily="18" charset="0"/>
                      </a:rPr>
                      <m:t>𝑎</m:t>
                    </m:r>
                    <m:r>
                      <a:rPr lang="en-US" sz="2000" i="1" dirty="0" smtClean="0">
                        <a:latin typeface="Cambria Math" panose="02040503050406030204" pitchFamily="18" charset="0"/>
                      </a:rPr>
                      <m:t>=</m:t>
                    </m:r>
                    <m:f>
                      <m:fPr>
                        <m:ctrlPr>
                          <a:rPr lang="en-US" sz="2000" i="1" dirty="0" smtClean="0">
                            <a:latin typeface="Cambria Math" panose="02040503050406030204" pitchFamily="18" charset="0"/>
                          </a:rPr>
                        </m:ctrlPr>
                      </m:fPr>
                      <m:num>
                        <m:r>
                          <a:rPr lang="en-US" sz="2000" i="1" dirty="0" smtClean="0">
                            <a:latin typeface="Cambria Math" panose="02040503050406030204" pitchFamily="18" charset="0"/>
                          </a:rPr>
                          <m:t>𝑠</m:t>
                        </m:r>
                      </m:num>
                      <m:den>
                        <m:r>
                          <a:rPr lang="en-US" sz="2000" i="1" dirty="0" smtClean="0">
                            <a:latin typeface="Cambria Math" panose="02040503050406030204" pitchFamily="18" charset="0"/>
                          </a:rPr>
                          <m:t>2</m:t>
                        </m:r>
                      </m:den>
                    </m:f>
                  </m:oMath>
                </a14:m>
                <a:r>
                  <a:rPr lang="en-US" sz="2000" dirty="0"/>
                  <a:t>.</a:t>
                </a:r>
              </a:p>
              <a:p>
                <a:pPr marL="1371600" indent="-1355725">
                  <a:lnSpc>
                    <a:spcPct val="90000"/>
                  </a:lnSpc>
                  <a:buNone/>
                </a:pPr>
                <a:r>
                  <a:rPr lang="en-US" sz="2000" dirty="0"/>
                  <a:t>DYLAN:	Then </a:t>
                </a:r>
                <a14:m>
                  <m:oMath xmlns:m="http://schemas.openxmlformats.org/officeDocument/2006/math">
                    <m:r>
                      <a:rPr lang="en-US" sz="2000" b="0" i="1" smtClean="0">
                        <a:latin typeface="Cambria Math" panose="02040503050406030204" pitchFamily="18" charset="0"/>
                      </a:rPr>
                      <m:t>𝑠</m:t>
                    </m:r>
                    <m:r>
                      <a:rPr lang="en-US" sz="2000" b="0" i="1" smtClean="0">
                        <a:latin typeface="Cambria Math" panose="02040503050406030204" pitchFamily="18" charset="0"/>
                      </a:rPr>
                      <m:t>=2</m:t>
                    </m:r>
                    <m:r>
                      <a:rPr lang="en-US" sz="2000" b="0" i="1" smtClean="0">
                        <a:latin typeface="Cambria Math" panose="02040503050406030204" pitchFamily="18" charset="0"/>
                      </a:rPr>
                      <m:t>𝑎</m:t>
                    </m:r>
                  </m:oMath>
                </a14:m>
                <a:r>
                  <a:rPr lang="en-US" sz="2000" dirty="0"/>
                  <a:t> so that </a:t>
                </a:r>
                <a14:m>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i="1">
                                <a:latin typeface="Cambria Math" panose="02040503050406030204" pitchFamily="18" charset="0"/>
                              </a:rPr>
                              <m:t>2</m:t>
                            </m:r>
                            <m:r>
                              <a:rPr lang="en-US" sz="2000" i="1">
                                <a:latin typeface="Cambria Math" panose="02040503050406030204" pitchFamily="18" charset="0"/>
                              </a:rPr>
                              <m:t>𝑎</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𝑎</m:t>
                        </m:r>
                      </m:e>
                      <m:sup>
                        <m:r>
                          <a:rPr lang="en-US" sz="2000" b="0" i="1" smtClean="0">
                            <a:latin typeface="Cambria Math" panose="02040503050406030204" pitchFamily="18" charset="0"/>
                          </a:rPr>
                          <m:t>2</m:t>
                        </m:r>
                      </m:sup>
                    </m:sSup>
                  </m:oMath>
                </a14:m>
                <a:r>
                  <a:rPr lang="en-US" sz="2000" dirty="0"/>
                  <a:t> and </a:t>
                </a:r>
                <a14:m>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=4</m:t>
                    </m:r>
                    <m:r>
                      <a:rPr lang="en-US" sz="2000" b="0" i="1" smtClean="0">
                        <a:latin typeface="Cambria Math" panose="02040503050406030204" pitchFamily="18" charset="0"/>
                      </a:rPr>
                      <m:t>𝑠</m:t>
                    </m:r>
                    <m:r>
                      <a:rPr lang="en-US" sz="2000" b="0" i="1" smtClean="0">
                        <a:latin typeface="Cambria Math" panose="02040503050406030204" pitchFamily="18" charset="0"/>
                      </a:rPr>
                      <m:t>=4</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𝑎</m:t>
                        </m:r>
                      </m:e>
                    </m:d>
                    <m:r>
                      <a:rPr lang="en-US" sz="2000" b="0" i="1" smtClean="0">
                        <a:latin typeface="Cambria Math" panose="02040503050406030204" pitchFamily="18" charset="0"/>
                      </a:rPr>
                      <m:t>=8</m:t>
                    </m:r>
                    <m:r>
                      <a:rPr lang="en-US" sz="2000" b="0" i="1" smtClean="0">
                        <a:latin typeface="Cambria Math" panose="02040503050406030204" pitchFamily="18" charset="0"/>
                      </a:rPr>
                      <m:t>𝑎</m:t>
                    </m:r>
                  </m:oMath>
                </a14:m>
                <a:r>
                  <a:rPr lang="en-US" sz="2000" dirty="0"/>
                  <a:t>.</a:t>
                </a:r>
              </a:p>
              <a:p>
                <a:pPr marL="1371600" indent="-1355725">
                  <a:lnSpc>
                    <a:spcPct val="90000"/>
                  </a:lnSpc>
                  <a:buNone/>
                </a:pPr>
                <a:r>
                  <a:rPr lang="en-US" sz="2000" dirty="0"/>
                  <a:t>SAM:	That works! Now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’=8</m:t>
                    </m:r>
                    <m:r>
                      <a:rPr lang="en-US" sz="2000" i="1" dirty="0" smtClean="0">
                        <a:latin typeface="Cambria Math" panose="02040503050406030204" pitchFamily="18" charset="0"/>
                      </a:rPr>
                      <m:t>𝑎</m:t>
                    </m:r>
                    <m:r>
                      <a:rPr lang="en-US" sz="2000" i="1" dirty="0" smtClean="0">
                        <a:latin typeface="Cambria Math" panose="02040503050406030204" pitchFamily="18" charset="0"/>
                      </a:rPr>
                      <m:t>=</m:t>
                    </m:r>
                    <m:r>
                      <a:rPr lang="en-US" sz="2000" i="1" dirty="0" smtClean="0">
                        <a:latin typeface="Cambria Math" panose="02040503050406030204" pitchFamily="18" charset="0"/>
                      </a:rPr>
                      <m:t>𝑃</m:t>
                    </m:r>
                  </m:oMath>
                </a14:m>
                <a:r>
                  <a:rPr lang="en-US" sz="2000" dirty="0"/>
                  <a:t>.</a:t>
                </a:r>
              </a:p>
              <a:p>
                <a:pPr marL="1371600" indent="-1355725">
                  <a:lnSpc>
                    <a:spcPct val="90000"/>
                  </a:lnSpc>
                  <a:buNone/>
                </a:pPr>
                <a:endParaRPr lang="en-US" sz="2000" dirty="0"/>
              </a:p>
              <a:p>
                <a:pPr marL="1371600" indent="-1355725">
                  <a:lnSpc>
                    <a:spcPct val="90000"/>
                  </a:lnSpc>
                  <a:buNone/>
                </a:pPr>
                <a:endParaRPr lang="en-US" sz="2000" dirty="0"/>
              </a:p>
            </p:txBody>
          </p:sp>
        </mc:Choice>
        <mc:Fallback xmlns="">
          <p:sp>
            <p:nvSpPr>
              <p:cNvPr id="3" name="Content Placeholder 2">
                <a:extLst>
                  <a:ext uri="{FF2B5EF4-FFF2-40B4-BE49-F238E27FC236}">
                    <a16:creationId xmlns:a16="http://schemas.microsoft.com/office/drawing/2014/main" id="{71B6E8E9-BB47-480F-8B9D-5B9F844E7B81}"/>
                  </a:ext>
                </a:extLst>
              </p:cNvPr>
              <p:cNvSpPr>
                <a:spLocks noGrp="1" noRot="1" noChangeAspect="1" noMove="1" noResize="1" noEditPoints="1" noAdjustHandles="1" noChangeArrowheads="1" noChangeShapeType="1" noTextEdit="1"/>
              </p:cNvSpPr>
              <p:nvPr>
                <p:ph idx="1"/>
              </p:nvPr>
            </p:nvSpPr>
            <p:spPr>
              <a:xfrm>
                <a:off x="685801" y="2299910"/>
                <a:ext cx="10891156" cy="3948490"/>
              </a:xfrm>
              <a:blipFill>
                <a:blip r:embed="rId2"/>
                <a:stretch>
                  <a:fillRect l="-4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3503703814"/>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3648518359"/>
                      </a:ext>
                    </a:extLst>
                  </a:tr>
                  <a:tr h="0">
                    <a:tc>
                      <a:txBody>
                        <a:bodyPr/>
                        <a:lstStyle/>
                        <a:p>
                          <a:pPr algn="ctr"/>
                          <a:r>
                            <a:rPr lang="en-US" dirty="0"/>
                            <a:t>Sphere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𝑆</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𝑉</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extLst>
                      <a:ext uri="{0D108BD9-81ED-4DB2-BD59-A6C34878D82A}">
                        <a16:rowId xmlns:a16="http://schemas.microsoft.com/office/drawing/2014/main" val="4111045143"/>
                      </a:ext>
                    </a:extLst>
                  </a:tr>
                  <a:tr h="0">
                    <a:tc>
                      <a:txBody>
                        <a:bodyPr/>
                        <a:lstStyle/>
                        <a:p>
                          <a:pPr algn="ctr"/>
                          <a:r>
                            <a:rPr lang="en-US" dirty="0"/>
                            <a:t>Square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extLst>
                      <a:ext uri="{0D108BD9-81ED-4DB2-BD59-A6C34878D82A}">
                        <a16:rowId xmlns:a16="http://schemas.microsoft.com/office/drawing/2014/main" val="995175336"/>
                      </a:ext>
                    </a:extLst>
                  </a:tr>
                  <a:tr h="0">
                    <a:tc>
                      <a:txBody>
                        <a:bodyPr/>
                        <a:lstStyle/>
                        <a:p>
                          <a:pPr algn="ctr"/>
                          <a:r>
                            <a:rPr lang="en-US" dirty="0"/>
                            <a:t>Square </a:t>
                          </a:r>
                          <a14:m>
                            <m:oMath xmlns:m="http://schemas.openxmlformats.org/officeDocument/2006/math">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r</m:t>
                                  </m:r>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num>
                                    <m:den>
                                      <m:r>
                                        <a:rPr lang="en-US" sz="1800" b="0" i="1" smtClean="0">
                                          <a:latin typeface="Cambria Math" panose="02040503050406030204" pitchFamily="18" charset="0"/>
                                        </a:rPr>
                                        <m:t>2</m:t>
                                      </m:r>
                                    </m:den>
                                  </m:f>
                                  <m:r>
                                    <a:rPr lang="en-US" sz="1800" b="0" i="1" smtClean="0">
                                      <a:latin typeface="Cambria Math" panose="02040503050406030204" pitchFamily="18" charset="0"/>
                                    </a:rPr>
                                    <m:t>𝑠</m:t>
                                  </m:r>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=4</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2</m:t>
                                    </m:r>
                                  </m:e>
                                </m:rad>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extLst>
                      <a:ext uri="{0D108BD9-81ED-4DB2-BD59-A6C34878D82A}">
                        <a16:rowId xmlns:a16="http://schemas.microsoft.com/office/drawing/2014/main" val="2032662778"/>
                      </a:ext>
                    </a:extLst>
                  </a:tr>
                  <a:tr h="0">
                    <a:tc>
                      <a:txBody>
                        <a:bodyPr/>
                        <a:lstStyle/>
                        <a:p>
                          <a:pPr algn="ctr"/>
                          <a:r>
                            <a:rPr lang="en-US" dirty="0"/>
                            <a:t>Square </a:t>
                          </a:r>
                          <a14:m>
                            <m:oMath xmlns:m="http://schemas.openxmlformats.org/officeDocument/2006/math">
                              <m:d>
                                <m:dPr>
                                  <m:ctrlPr>
                                    <a:rPr lang="en-US" sz="1800" b="0" i="1" dirty="0" smtClean="0">
                                      <a:latin typeface="Cambria Math" panose="02040503050406030204" pitchFamily="18" charset="0"/>
                                    </a:rPr>
                                  </m:ctrlPr>
                                </m:dPr>
                                <m:e>
                                  <m:r>
                                    <a:rPr lang="en-US" sz="1800" i="1" dirty="0" smtClean="0">
                                      <a:latin typeface="Cambria Math" panose="02040503050406030204" pitchFamily="18" charset="0"/>
                                    </a:rPr>
                                    <m:t>𝑎</m:t>
                                  </m:r>
                                  <m:r>
                                    <a:rPr lang="en-US" sz="1800" i="1" dirty="0" smtClean="0">
                                      <a:latin typeface="Cambria Math" panose="02040503050406030204" pitchFamily="18" charset="0"/>
                                    </a:rPr>
                                    <m:t>=</m:t>
                                  </m:r>
                                  <m:f>
                                    <m:fPr>
                                      <m:ctrlPr>
                                        <a:rPr lang="en-US" sz="1800" i="1" dirty="0" smtClean="0">
                                          <a:latin typeface="Cambria Math" panose="02040503050406030204" pitchFamily="18" charset="0"/>
                                        </a:rPr>
                                      </m:ctrlPr>
                                    </m:fPr>
                                    <m:num>
                                      <m:r>
                                        <a:rPr lang="en-US" sz="1800" i="1" dirty="0" smtClean="0">
                                          <a:latin typeface="Cambria Math" panose="02040503050406030204" pitchFamily="18" charset="0"/>
                                        </a:rPr>
                                        <m:t>𝑠</m:t>
                                      </m:r>
                                    </m:num>
                                    <m:den>
                                      <m:r>
                                        <a:rPr lang="en-US" sz="1800" i="1" dirty="0" smtClean="0">
                                          <a:latin typeface="Cambria Math" panose="02040503050406030204" pitchFamily="18" charset="0"/>
                                        </a:rPr>
                                        <m:t>2</m:t>
                                      </m:r>
                                    </m:den>
                                  </m:f>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extLst>
                      <a:ext uri="{0D108BD9-81ED-4DB2-BD59-A6C34878D82A}">
                        <a16:rowId xmlns:a16="http://schemas.microsoft.com/office/drawing/2014/main" val="2120667510"/>
                      </a:ext>
                    </a:extLst>
                  </a:tr>
                </a:tbl>
              </a:graphicData>
            </a:graphic>
          </p:graphicFrame>
        </mc:Choice>
        <mc:Fallback xmlns="">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3503703814"/>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endParaRPr lang="en-US"/>
                        </a:p>
                      </a:txBody>
                      <a:tcPr anchor="ctr">
                        <a:blipFill>
                          <a:blip r:embed="rId3"/>
                          <a:stretch>
                            <a:fillRect l="-133600" t="-110345" r="-268000" b="-558621"/>
                          </a:stretch>
                        </a:blipFill>
                      </a:tcPr>
                    </a:tc>
                    <a:tc>
                      <a:txBody>
                        <a:bodyPr/>
                        <a:lstStyle/>
                        <a:p>
                          <a:endParaRPr lang="en-US"/>
                        </a:p>
                      </a:txBody>
                      <a:tcPr anchor="ctr">
                        <a:blipFill>
                          <a:blip r:embed="rId3"/>
                          <a:stretch>
                            <a:fillRect l="-140385" t="-110345" r="-61058" b="-558621"/>
                          </a:stretch>
                        </a:blipFill>
                      </a:tcPr>
                    </a:tc>
                    <a:tc>
                      <a:txBody>
                        <a:bodyPr/>
                        <a:lstStyle/>
                        <a:p>
                          <a:endParaRPr lang="en-US"/>
                        </a:p>
                      </a:txBody>
                      <a:tcPr anchor="ctr">
                        <a:blipFill>
                          <a:blip r:embed="rId3"/>
                          <a:stretch>
                            <a:fillRect l="-400000" t="-110345" r="-1600" b="-558621"/>
                          </a:stretch>
                        </a:blipFill>
                      </a:tcPr>
                    </a:tc>
                    <a:extLst>
                      <a:ext uri="{0D108BD9-81ED-4DB2-BD59-A6C34878D82A}">
                        <a16:rowId xmlns:a16="http://schemas.microsoft.com/office/drawing/2014/main" val="3648518359"/>
                      </a:ext>
                    </a:extLst>
                  </a:tr>
                  <a:tr h="605790">
                    <a:tc>
                      <a:txBody>
                        <a:bodyPr/>
                        <a:lstStyle/>
                        <a:p>
                          <a:pPr algn="ctr"/>
                          <a:r>
                            <a:rPr lang="en-US" dirty="0"/>
                            <a:t>Sphere</a:t>
                          </a:r>
                        </a:p>
                      </a:txBody>
                      <a:tcPr anchor="ctr"/>
                    </a:tc>
                    <a:tc>
                      <a:txBody>
                        <a:bodyPr/>
                        <a:lstStyle/>
                        <a:p>
                          <a:endParaRPr lang="en-US"/>
                        </a:p>
                      </a:txBody>
                      <a:tcPr anchor="ctr">
                        <a:blipFill>
                          <a:blip r:embed="rId3"/>
                          <a:stretch>
                            <a:fillRect l="-133600" t="-127083" r="-268000" b="-237500"/>
                          </a:stretch>
                        </a:blipFill>
                      </a:tcPr>
                    </a:tc>
                    <a:tc>
                      <a:txBody>
                        <a:bodyPr/>
                        <a:lstStyle/>
                        <a:p>
                          <a:endParaRPr lang="en-US"/>
                        </a:p>
                      </a:txBody>
                      <a:tcPr anchor="ctr">
                        <a:blipFill>
                          <a:blip r:embed="rId3"/>
                          <a:stretch>
                            <a:fillRect l="-140385" t="-127083" r="-61058" b="-237500"/>
                          </a:stretch>
                        </a:blipFill>
                      </a:tcPr>
                    </a:tc>
                    <a:tc>
                      <a:txBody>
                        <a:bodyPr/>
                        <a:lstStyle/>
                        <a:p>
                          <a:endParaRPr lang="en-US"/>
                        </a:p>
                      </a:txBody>
                      <a:tcPr anchor="ctr">
                        <a:blipFill>
                          <a:blip r:embed="rId3"/>
                          <a:stretch>
                            <a:fillRect l="-400000" t="-127083" r="-1600" b="-237500"/>
                          </a:stretch>
                        </a:blipFill>
                      </a:tcPr>
                    </a:tc>
                    <a:extLst>
                      <a:ext uri="{0D108BD9-81ED-4DB2-BD59-A6C34878D82A}">
                        <a16:rowId xmlns:a16="http://schemas.microsoft.com/office/drawing/2014/main" val="4111045143"/>
                      </a:ext>
                    </a:extLst>
                  </a:tr>
                  <a:tr h="365760">
                    <a:tc>
                      <a:txBody>
                        <a:bodyPr/>
                        <a:lstStyle/>
                        <a:p>
                          <a:pPr algn="ctr"/>
                          <a:r>
                            <a:rPr lang="en-US" dirty="0"/>
                            <a:t>Square</a:t>
                          </a:r>
                        </a:p>
                      </a:txBody>
                      <a:tcPr anchor="ctr"/>
                    </a:tc>
                    <a:tc>
                      <a:txBody>
                        <a:bodyPr/>
                        <a:lstStyle/>
                        <a:p>
                          <a:endParaRPr lang="en-US"/>
                        </a:p>
                      </a:txBody>
                      <a:tcPr anchor="ctr">
                        <a:blipFill>
                          <a:blip r:embed="rId3"/>
                          <a:stretch>
                            <a:fillRect l="-133600" t="-375862" r="-268000" b="-293103"/>
                          </a:stretch>
                        </a:blipFill>
                      </a:tcPr>
                    </a:tc>
                    <a:tc>
                      <a:txBody>
                        <a:bodyPr/>
                        <a:lstStyle/>
                        <a:p>
                          <a:endParaRPr lang="en-US"/>
                        </a:p>
                      </a:txBody>
                      <a:tcPr anchor="ctr">
                        <a:blipFill>
                          <a:blip r:embed="rId3"/>
                          <a:stretch>
                            <a:fillRect l="-140385" t="-375862" r="-61058" b="-293103"/>
                          </a:stretch>
                        </a:blipFill>
                      </a:tcPr>
                    </a:tc>
                    <a:tc>
                      <a:txBody>
                        <a:bodyPr/>
                        <a:lstStyle/>
                        <a:p>
                          <a:endParaRPr lang="en-US"/>
                        </a:p>
                      </a:txBody>
                      <a:tcPr anchor="ctr">
                        <a:blipFill>
                          <a:blip r:embed="rId3"/>
                          <a:stretch>
                            <a:fillRect l="-400000" t="-375862" r="-1600" b="-293103"/>
                          </a:stretch>
                        </a:blipFill>
                      </a:tcPr>
                    </a:tc>
                    <a:extLst>
                      <a:ext uri="{0D108BD9-81ED-4DB2-BD59-A6C34878D82A}">
                        <a16:rowId xmlns:a16="http://schemas.microsoft.com/office/drawing/2014/main" val="995175336"/>
                      </a:ext>
                    </a:extLst>
                  </a:tr>
                  <a:tr h="536702">
                    <a:tc>
                      <a:txBody>
                        <a:bodyPr/>
                        <a:lstStyle/>
                        <a:p>
                          <a:endParaRPr lang="en-US"/>
                        </a:p>
                      </a:txBody>
                      <a:tcPr anchor="ctr">
                        <a:blipFill>
                          <a:blip r:embed="rId3"/>
                          <a:stretch>
                            <a:fillRect l="-602" t="-328571" r="-277108" b="-102381"/>
                          </a:stretch>
                        </a:blipFill>
                      </a:tcPr>
                    </a:tc>
                    <a:tc>
                      <a:txBody>
                        <a:bodyPr/>
                        <a:lstStyle/>
                        <a:p>
                          <a:endParaRPr lang="en-US"/>
                        </a:p>
                      </a:txBody>
                      <a:tcPr anchor="ctr">
                        <a:blipFill>
                          <a:blip r:embed="rId3"/>
                          <a:stretch>
                            <a:fillRect l="-133600" t="-328571" r="-268000" b="-102381"/>
                          </a:stretch>
                        </a:blipFill>
                      </a:tcPr>
                    </a:tc>
                    <a:tc>
                      <a:txBody>
                        <a:bodyPr/>
                        <a:lstStyle/>
                        <a:p>
                          <a:endParaRPr lang="en-US"/>
                        </a:p>
                      </a:txBody>
                      <a:tcPr anchor="ctr">
                        <a:blipFill>
                          <a:blip r:embed="rId3"/>
                          <a:stretch>
                            <a:fillRect l="-140385" t="-328571" r="-61058" b="-102381"/>
                          </a:stretch>
                        </a:blipFill>
                      </a:tcPr>
                    </a:tc>
                    <a:tc>
                      <a:txBody>
                        <a:bodyPr/>
                        <a:lstStyle/>
                        <a:p>
                          <a:endParaRPr lang="en-US"/>
                        </a:p>
                      </a:txBody>
                      <a:tcPr anchor="ctr">
                        <a:blipFill>
                          <a:blip r:embed="rId3"/>
                          <a:stretch>
                            <a:fillRect l="-400000" t="-328571" r="-1600" b="-102381"/>
                          </a:stretch>
                        </a:blipFill>
                      </a:tcPr>
                    </a:tc>
                    <a:extLst>
                      <a:ext uri="{0D108BD9-81ED-4DB2-BD59-A6C34878D82A}">
                        <a16:rowId xmlns:a16="http://schemas.microsoft.com/office/drawing/2014/main" val="2032662778"/>
                      </a:ext>
                    </a:extLst>
                  </a:tr>
                  <a:tr h="501968">
                    <a:tc>
                      <a:txBody>
                        <a:bodyPr/>
                        <a:lstStyle/>
                        <a:p>
                          <a:endParaRPr lang="en-US"/>
                        </a:p>
                      </a:txBody>
                      <a:tcPr anchor="ctr">
                        <a:blipFill>
                          <a:blip r:embed="rId3"/>
                          <a:stretch>
                            <a:fillRect l="-602" t="-450000" r="-277108" b="-7500"/>
                          </a:stretch>
                        </a:blipFill>
                      </a:tcPr>
                    </a:tc>
                    <a:tc>
                      <a:txBody>
                        <a:bodyPr/>
                        <a:lstStyle/>
                        <a:p>
                          <a:endParaRPr lang="en-US"/>
                        </a:p>
                      </a:txBody>
                      <a:tcPr anchor="ctr">
                        <a:blipFill>
                          <a:blip r:embed="rId3"/>
                          <a:stretch>
                            <a:fillRect l="-133600" t="-450000" r="-268000" b="-7500"/>
                          </a:stretch>
                        </a:blipFill>
                      </a:tcPr>
                    </a:tc>
                    <a:tc>
                      <a:txBody>
                        <a:bodyPr/>
                        <a:lstStyle/>
                        <a:p>
                          <a:endParaRPr lang="en-US"/>
                        </a:p>
                      </a:txBody>
                      <a:tcPr anchor="ctr">
                        <a:blipFill>
                          <a:blip r:embed="rId3"/>
                          <a:stretch>
                            <a:fillRect l="-140385" t="-450000" r="-61058" b="-7500"/>
                          </a:stretch>
                        </a:blipFill>
                      </a:tcPr>
                    </a:tc>
                    <a:tc>
                      <a:txBody>
                        <a:bodyPr/>
                        <a:lstStyle/>
                        <a:p>
                          <a:endParaRPr lang="en-US"/>
                        </a:p>
                      </a:txBody>
                      <a:tcPr anchor="ctr">
                        <a:blipFill>
                          <a:blip r:embed="rId3"/>
                          <a:stretch>
                            <a:fillRect l="-400000" t="-450000" r="-1600" b="-7500"/>
                          </a:stretch>
                        </a:blipFill>
                      </a:tcPr>
                    </a:tc>
                    <a:extLst>
                      <a:ext uri="{0D108BD9-81ED-4DB2-BD59-A6C34878D82A}">
                        <a16:rowId xmlns:a16="http://schemas.microsoft.com/office/drawing/2014/main" val="2120667510"/>
                      </a:ext>
                    </a:extLst>
                  </a:tr>
                </a:tbl>
              </a:graphicData>
            </a:graphic>
          </p:graphicFrame>
        </mc:Fallback>
      </mc:AlternateContent>
    </p:spTree>
    <p:extLst>
      <p:ext uri="{BB962C8B-B14F-4D97-AF65-F5344CB8AC3E}">
        <p14:creationId xmlns:p14="http://schemas.microsoft.com/office/powerpoint/2010/main" val="287593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299910"/>
            <a:ext cx="10891156" cy="3948490"/>
          </a:xfrm>
        </p:spPr>
        <p:txBody>
          <a:bodyPr anchor="t">
            <a:normAutofit lnSpcReduction="10000"/>
          </a:bodyPr>
          <a:lstStyle/>
          <a:p>
            <a:endParaRPr lang="en-US" dirty="0"/>
          </a:p>
          <a:p>
            <a:pPr marL="0" indent="0">
              <a:buNone/>
            </a:pPr>
            <a:endParaRPr lang="en-US"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r>
              <a:rPr lang="en-US" sz="2000" dirty="0"/>
              <a:t>PROFESSOR:	Nicely done. Thank you for saving me from just telling you to use the half the side length as a measure of the size of the square. A square is a regular polygon - all 4 sides are congruent and all interior angles are equal. One way to construct a circle is to consider a regular </a:t>
            </a:r>
            <a:r>
              <a:rPr lang="en-US" sz="2000" i="1" dirty="0"/>
              <a:t>n</a:t>
            </a:r>
            <a:r>
              <a:rPr lang="en-US" sz="2000" dirty="0"/>
              <a:t>-</a:t>
            </a:r>
            <a:r>
              <a:rPr lang="en-US" sz="2000" dirty="0" err="1"/>
              <a:t>gon</a:t>
            </a:r>
            <a:r>
              <a:rPr lang="en-US" sz="2000" dirty="0"/>
              <a:t> and let </a:t>
            </a:r>
            <a:r>
              <a:rPr lang="en-US" sz="2000" i="1" dirty="0"/>
              <a:t>n</a:t>
            </a:r>
            <a:r>
              <a:rPr lang="en-US" sz="2000" dirty="0"/>
              <a:t> increase without bound.</a:t>
            </a:r>
          </a:p>
          <a:p>
            <a:pPr marL="1371600" indent="-1355725">
              <a:lnSpc>
                <a:spcPct val="90000"/>
              </a:lnSpc>
              <a:buNone/>
            </a:pPr>
            <a:r>
              <a:rPr lang="en-US" sz="2000" dirty="0"/>
              <a:t>SAM:	There he goes again, bringing limits into every discussion.</a:t>
            </a:r>
          </a:p>
          <a:p>
            <a:pPr marL="1371600" indent="-1355725">
              <a:lnSpc>
                <a:spcPct val="90000"/>
              </a:lnSpc>
              <a:buNone/>
            </a:pPr>
            <a:r>
              <a:rPr lang="en-US" sz="2000" dirty="0"/>
              <a:t>JANE:	Well, this is calculus – and on day one my professor told me calculus is about limits.</a:t>
            </a:r>
          </a:p>
          <a:p>
            <a:pPr marL="1371600" indent="-1355725">
              <a:lnSpc>
                <a:spcPct val="90000"/>
              </a:lnSpc>
              <a:buNone/>
            </a:pPr>
            <a:endParaRPr lang="en-US" sz="20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1347721881"/>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3648518359"/>
                      </a:ext>
                    </a:extLst>
                  </a:tr>
                  <a:tr h="0">
                    <a:tc>
                      <a:txBody>
                        <a:bodyPr/>
                        <a:lstStyle/>
                        <a:p>
                          <a:pPr algn="ctr"/>
                          <a:r>
                            <a:rPr lang="en-US" dirty="0"/>
                            <a:t>Sphere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𝑆</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𝑉</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extLst>
                      <a:ext uri="{0D108BD9-81ED-4DB2-BD59-A6C34878D82A}">
                        <a16:rowId xmlns:a16="http://schemas.microsoft.com/office/drawing/2014/main" val="4111045143"/>
                      </a:ext>
                    </a:extLst>
                  </a:tr>
                  <a:tr h="0">
                    <a:tc>
                      <a:txBody>
                        <a:bodyPr/>
                        <a:lstStyle/>
                        <a:p>
                          <a:pPr algn="ctr"/>
                          <a:r>
                            <a:rPr lang="en-US" dirty="0"/>
                            <a:t>Square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extLst>
                      <a:ext uri="{0D108BD9-81ED-4DB2-BD59-A6C34878D82A}">
                        <a16:rowId xmlns:a16="http://schemas.microsoft.com/office/drawing/2014/main" val="995175336"/>
                      </a:ext>
                    </a:extLst>
                  </a:tr>
                  <a:tr h="0">
                    <a:tc>
                      <a:txBody>
                        <a:bodyPr/>
                        <a:lstStyle/>
                        <a:p>
                          <a:pPr algn="ctr"/>
                          <a:r>
                            <a:rPr lang="en-US" dirty="0"/>
                            <a:t>Square </a:t>
                          </a:r>
                          <a14:m>
                            <m:oMath xmlns:m="http://schemas.openxmlformats.org/officeDocument/2006/math">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r</m:t>
                                  </m:r>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num>
                                    <m:den>
                                      <m:r>
                                        <a:rPr lang="en-US" sz="1800" b="0" i="1" smtClean="0">
                                          <a:latin typeface="Cambria Math" panose="02040503050406030204" pitchFamily="18" charset="0"/>
                                        </a:rPr>
                                        <m:t>2</m:t>
                                      </m:r>
                                    </m:den>
                                  </m:f>
                                  <m:r>
                                    <a:rPr lang="en-US" sz="1800" b="0" i="1" smtClean="0">
                                      <a:latin typeface="Cambria Math" panose="02040503050406030204" pitchFamily="18" charset="0"/>
                                    </a:rPr>
                                    <m:t>𝑠</m:t>
                                  </m:r>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=4</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2</m:t>
                                    </m:r>
                                  </m:e>
                                </m:rad>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extLst>
                      <a:ext uri="{0D108BD9-81ED-4DB2-BD59-A6C34878D82A}">
                        <a16:rowId xmlns:a16="http://schemas.microsoft.com/office/drawing/2014/main" val="2032662778"/>
                      </a:ext>
                    </a:extLst>
                  </a:tr>
                  <a:tr h="0">
                    <a:tc>
                      <a:txBody>
                        <a:bodyPr/>
                        <a:lstStyle/>
                        <a:p>
                          <a:pPr algn="ctr"/>
                          <a:r>
                            <a:rPr lang="en-US" dirty="0"/>
                            <a:t>Square </a:t>
                          </a:r>
                          <a14:m>
                            <m:oMath xmlns:m="http://schemas.openxmlformats.org/officeDocument/2006/math">
                              <m:d>
                                <m:dPr>
                                  <m:ctrlPr>
                                    <a:rPr lang="en-US" sz="1800" b="0" i="1" dirty="0" smtClean="0">
                                      <a:latin typeface="Cambria Math" panose="02040503050406030204" pitchFamily="18" charset="0"/>
                                    </a:rPr>
                                  </m:ctrlPr>
                                </m:dPr>
                                <m:e>
                                  <m:r>
                                    <a:rPr lang="en-US" sz="1800" i="1" dirty="0" smtClean="0">
                                      <a:latin typeface="Cambria Math" panose="02040503050406030204" pitchFamily="18" charset="0"/>
                                    </a:rPr>
                                    <m:t>𝑎</m:t>
                                  </m:r>
                                  <m:r>
                                    <a:rPr lang="en-US" sz="1800" i="1" dirty="0" smtClean="0">
                                      <a:latin typeface="Cambria Math" panose="02040503050406030204" pitchFamily="18" charset="0"/>
                                    </a:rPr>
                                    <m:t>=</m:t>
                                  </m:r>
                                  <m:f>
                                    <m:fPr>
                                      <m:ctrlPr>
                                        <a:rPr lang="en-US" sz="1800" i="1" dirty="0" smtClean="0">
                                          <a:latin typeface="Cambria Math" panose="02040503050406030204" pitchFamily="18" charset="0"/>
                                        </a:rPr>
                                      </m:ctrlPr>
                                    </m:fPr>
                                    <m:num>
                                      <m:r>
                                        <a:rPr lang="en-US" sz="1800" i="1" dirty="0" smtClean="0">
                                          <a:latin typeface="Cambria Math" panose="02040503050406030204" pitchFamily="18" charset="0"/>
                                        </a:rPr>
                                        <m:t>𝑠</m:t>
                                      </m:r>
                                    </m:num>
                                    <m:den>
                                      <m:r>
                                        <a:rPr lang="en-US" sz="1800" i="1" dirty="0" smtClean="0">
                                          <a:latin typeface="Cambria Math" panose="02040503050406030204" pitchFamily="18" charset="0"/>
                                        </a:rPr>
                                        <m:t>2</m:t>
                                      </m:r>
                                    </m:den>
                                  </m:f>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extLst>
                      <a:ext uri="{0D108BD9-81ED-4DB2-BD59-A6C34878D82A}">
                        <a16:rowId xmlns:a16="http://schemas.microsoft.com/office/drawing/2014/main" val="2120667510"/>
                      </a:ext>
                    </a:extLst>
                  </a:tr>
                </a:tbl>
              </a:graphicData>
            </a:graphic>
          </p:graphicFrame>
        </mc:Choice>
        <mc:Fallback xmlns="">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1347721881"/>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endParaRPr lang="en-US"/>
                        </a:p>
                      </a:txBody>
                      <a:tcPr anchor="ctr">
                        <a:blipFill>
                          <a:blip r:embed="rId2"/>
                          <a:stretch>
                            <a:fillRect l="-133600" t="-110345" r="-268000" b="-558621"/>
                          </a:stretch>
                        </a:blipFill>
                      </a:tcPr>
                    </a:tc>
                    <a:tc>
                      <a:txBody>
                        <a:bodyPr/>
                        <a:lstStyle/>
                        <a:p>
                          <a:endParaRPr lang="en-US"/>
                        </a:p>
                      </a:txBody>
                      <a:tcPr anchor="ctr">
                        <a:blipFill>
                          <a:blip r:embed="rId2"/>
                          <a:stretch>
                            <a:fillRect l="-140385" t="-110345" r="-61058" b="-558621"/>
                          </a:stretch>
                        </a:blipFill>
                      </a:tcPr>
                    </a:tc>
                    <a:tc>
                      <a:txBody>
                        <a:bodyPr/>
                        <a:lstStyle/>
                        <a:p>
                          <a:endParaRPr lang="en-US"/>
                        </a:p>
                      </a:txBody>
                      <a:tcPr anchor="ctr">
                        <a:blipFill>
                          <a:blip r:embed="rId2"/>
                          <a:stretch>
                            <a:fillRect l="-400000" t="-110345" r="-1600" b="-558621"/>
                          </a:stretch>
                        </a:blipFill>
                      </a:tcPr>
                    </a:tc>
                    <a:extLst>
                      <a:ext uri="{0D108BD9-81ED-4DB2-BD59-A6C34878D82A}">
                        <a16:rowId xmlns:a16="http://schemas.microsoft.com/office/drawing/2014/main" val="3648518359"/>
                      </a:ext>
                    </a:extLst>
                  </a:tr>
                  <a:tr h="605790">
                    <a:tc>
                      <a:txBody>
                        <a:bodyPr/>
                        <a:lstStyle/>
                        <a:p>
                          <a:pPr algn="ctr"/>
                          <a:r>
                            <a:rPr lang="en-US" dirty="0"/>
                            <a:t>Sphere</a:t>
                          </a:r>
                        </a:p>
                      </a:txBody>
                      <a:tcPr anchor="ctr"/>
                    </a:tc>
                    <a:tc>
                      <a:txBody>
                        <a:bodyPr/>
                        <a:lstStyle/>
                        <a:p>
                          <a:endParaRPr lang="en-US"/>
                        </a:p>
                      </a:txBody>
                      <a:tcPr anchor="ctr">
                        <a:blipFill>
                          <a:blip r:embed="rId2"/>
                          <a:stretch>
                            <a:fillRect l="-133600" t="-127083" r="-268000" b="-237500"/>
                          </a:stretch>
                        </a:blipFill>
                      </a:tcPr>
                    </a:tc>
                    <a:tc>
                      <a:txBody>
                        <a:bodyPr/>
                        <a:lstStyle/>
                        <a:p>
                          <a:endParaRPr lang="en-US"/>
                        </a:p>
                      </a:txBody>
                      <a:tcPr anchor="ctr">
                        <a:blipFill>
                          <a:blip r:embed="rId2"/>
                          <a:stretch>
                            <a:fillRect l="-140385" t="-127083" r="-61058" b="-237500"/>
                          </a:stretch>
                        </a:blipFill>
                      </a:tcPr>
                    </a:tc>
                    <a:tc>
                      <a:txBody>
                        <a:bodyPr/>
                        <a:lstStyle/>
                        <a:p>
                          <a:endParaRPr lang="en-US"/>
                        </a:p>
                      </a:txBody>
                      <a:tcPr anchor="ctr">
                        <a:blipFill>
                          <a:blip r:embed="rId2"/>
                          <a:stretch>
                            <a:fillRect l="-400000" t="-127083" r="-1600" b="-237500"/>
                          </a:stretch>
                        </a:blipFill>
                      </a:tcPr>
                    </a:tc>
                    <a:extLst>
                      <a:ext uri="{0D108BD9-81ED-4DB2-BD59-A6C34878D82A}">
                        <a16:rowId xmlns:a16="http://schemas.microsoft.com/office/drawing/2014/main" val="4111045143"/>
                      </a:ext>
                    </a:extLst>
                  </a:tr>
                  <a:tr h="365760">
                    <a:tc>
                      <a:txBody>
                        <a:bodyPr/>
                        <a:lstStyle/>
                        <a:p>
                          <a:pPr algn="ctr"/>
                          <a:r>
                            <a:rPr lang="en-US" dirty="0"/>
                            <a:t>Square</a:t>
                          </a:r>
                        </a:p>
                      </a:txBody>
                      <a:tcPr anchor="ctr"/>
                    </a:tc>
                    <a:tc>
                      <a:txBody>
                        <a:bodyPr/>
                        <a:lstStyle/>
                        <a:p>
                          <a:endParaRPr lang="en-US"/>
                        </a:p>
                      </a:txBody>
                      <a:tcPr anchor="ctr">
                        <a:blipFill>
                          <a:blip r:embed="rId2"/>
                          <a:stretch>
                            <a:fillRect l="-133600" t="-375862" r="-268000" b="-293103"/>
                          </a:stretch>
                        </a:blipFill>
                      </a:tcPr>
                    </a:tc>
                    <a:tc>
                      <a:txBody>
                        <a:bodyPr/>
                        <a:lstStyle/>
                        <a:p>
                          <a:endParaRPr lang="en-US"/>
                        </a:p>
                      </a:txBody>
                      <a:tcPr anchor="ctr">
                        <a:blipFill>
                          <a:blip r:embed="rId2"/>
                          <a:stretch>
                            <a:fillRect l="-140385" t="-375862" r="-61058" b="-293103"/>
                          </a:stretch>
                        </a:blipFill>
                      </a:tcPr>
                    </a:tc>
                    <a:tc>
                      <a:txBody>
                        <a:bodyPr/>
                        <a:lstStyle/>
                        <a:p>
                          <a:endParaRPr lang="en-US"/>
                        </a:p>
                      </a:txBody>
                      <a:tcPr anchor="ctr">
                        <a:blipFill>
                          <a:blip r:embed="rId2"/>
                          <a:stretch>
                            <a:fillRect l="-400000" t="-375862" r="-1600" b="-293103"/>
                          </a:stretch>
                        </a:blipFill>
                      </a:tcPr>
                    </a:tc>
                    <a:extLst>
                      <a:ext uri="{0D108BD9-81ED-4DB2-BD59-A6C34878D82A}">
                        <a16:rowId xmlns:a16="http://schemas.microsoft.com/office/drawing/2014/main" val="995175336"/>
                      </a:ext>
                    </a:extLst>
                  </a:tr>
                  <a:tr h="536702">
                    <a:tc>
                      <a:txBody>
                        <a:bodyPr/>
                        <a:lstStyle/>
                        <a:p>
                          <a:endParaRPr lang="en-US"/>
                        </a:p>
                      </a:txBody>
                      <a:tcPr anchor="ctr">
                        <a:blipFill>
                          <a:blip r:embed="rId2"/>
                          <a:stretch>
                            <a:fillRect l="-602" t="-328571" r="-277108" b="-102381"/>
                          </a:stretch>
                        </a:blipFill>
                      </a:tcPr>
                    </a:tc>
                    <a:tc>
                      <a:txBody>
                        <a:bodyPr/>
                        <a:lstStyle/>
                        <a:p>
                          <a:endParaRPr lang="en-US"/>
                        </a:p>
                      </a:txBody>
                      <a:tcPr anchor="ctr">
                        <a:blipFill>
                          <a:blip r:embed="rId2"/>
                          <a:stretch>
                            <a:fillRect l="-133600" t="-328571" r="-268000" b="-102381"/>
                          </a:stretch>
                        </a:blipFill>
                      </a:tcPr>
                    </a:tc>
                    <a:tc>
                      <a:txBody>
                        <a:bodyPr/>
                        <a:lstStyle/>
                        <a:p>
                          <a:endParaRPr lang="en-US"/>
                        </a:p>
                      </a:txBody>
                      <a:tcPr anchor="ctr">
                        <a:blipFill>
                          <a:blip r:embed="rId2"/>
                          <a:stretch>
                            <a:fillRect l="-140385" t="-328571" r="-61058" b="-102381"/>
                          </a:stretch>
                        </a:blipFill>
                      </a:tcPr>
                    </a:tc>
                    <a:tc>
                      <a:txBody>
                        <a:bodyPr/>
                        <a:lstStyle/>
                        <a:p>
                          <a:endParaRPr lang="en-US"/>
                        </a:p>
                      </a:txBody>
                      <a:tcPr anchor="ctr">
                        <a:blipFill>
                          <a:blip r:embed="rId2"/>
                          <a:stretch>
                            <a:fillRect l="-400000" t="-328571" r="-1600" b="-102381"/>
                          </a:stretch>
                        </a:blipFill>
                      </a:tcPr>
                    </a:tc>
                    <a:extLst>
                      <a:ext uri="{0D108BD9-81ED-4DB2-BD59-A6C34878D82A}">
                        <a16:rowId xmlns:a16="http://schemas.microsoft.com/office/drawing/2014/main" val="2032662778"/>
                      </a:ext>
                    </a:extLst>
                  </a:tr>
                  <a:tr h="501968">
                    <a:tc>
                      <a:txBody>
                        <a:bodyPr/>
                        <a:lstStyle/>
                        <a:p>
                          <a:endParaRPr lang="en-US"/>
                        </a:p>
                      </a:txBody>
                      <a:tcPr anchor="ctr">
                        <a:blipFill>
                          <a:blip r:embed="rId2"/>
                          <a:stretch>
                            <a:fillRect l="-602" t="-450000" r="-277108" b="-7500"/>
                          </a:stretch>
                        </a:blipFill>
                      </a:tcPr>
                    </a:tc>
                    <a:tc>
                      <a:txBody>
                        <a:bodyPr/>
                        <a:lstStyle/>
                        <a:p>
                          <a:endParaRPr lang="en-US"/>
                        </a:p>
                      </a:txBody>
                      <a:tcPr anchor="ctr">
                        <a:blipFill>
                          <a:blip r:embed="rId2"/>
                          <a:stretch>
                            <a:fillRect l="-133600" t="-450000" r="-268000" b="-7500"/>
                          </a:stretch>
                        </a:blipFill>
                      </a:tcPr>
                    </a:tc>
                    <a:tc>
                      <a:txBody>
                        <a:bodyPr/>
                        <a:lstStyle/>
                        <a:p>
                          <a:endParaRPr lang="en-US"/>
                        </a:p>
                      </a:txBody>
                      <a:tcPr anchor="ctr">
                        <a:blipFill>
                          <a:blip r:embed="rId2"/>
                          <a:stretch>
                            <a:fillRect l="-140385" t="-450000" r="-61058" b="-7500"/>
                          </a:stretch>
                        </a:blipFill>
                      </a:tcPr>
                    </a:tc>
                    <a:tc>
                      <a:txBody>
                        <a:bodyPr/>
                        <a:lstStyle/>
                        <a:p>
                          <a:endParaRPr lang="en-US"/>
                        </a:p>
                      </a:txBody>
                      <a:tcPr anchor="ctr">
                        <a:blipFill>
                          <a:blip r:embed="rId2"/>
                          <a:stretch>
                            <a:fillRect l="-400000" t="-450000" r="-1600" b="-7500"/>
                          </a:stretch>
                        </a:blipFill>
                      </a:tcPr>
                    </a:tc>
                    <a:extLst>
                      <a:ext uri="{0D108BD9-81ED-4DB2-BD59-A6C34878D82A}">
                        <a16:rowId xmlns:a16="http://schemas.microsoft.com/office/drawing/2014/main" val="2120667510"/>
                      </a:ext>
                    </a:extLst>
                  </a:tr>
                </a:tbl>
              </a:graphicData>
            </a:graphic>
          </p:graphicFrame>
        </mc:Fallback>
      </mc:AlternateContent>
    </p:spTree>
    <p:extLst>
      <p:ext uri="{BB962C8B-B14F-4D97-AF65-F5344CB8AC3E}">
        <p14:creationId xmlns:p14="http://schemas.microsoft.com/office/powerpoint/2010/main" val="4156962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2F62-9C65-81EC-3A9C-9F96C67B96EE}"/>
              </a:ext>
            </a:extLst>
          </p:cNvPr>
          <p:cNvSpPr>
            <a:spLocks noGrp="1"/>
          </p:cNvSpPr>
          <p:nvPr>
            <p:ph type="title"/>
          </p:nvPr>
        </p:nvSpPr>
        <p:spPr>
          <a:xfrm>
            <a:off x="685801" y="609600"/>
            <a:ext cx="10131425" cy="649857"/>
          </a:xfrm>
        </p:spPr>
        <p:txBody>
          <a:bodyPr/>
          <a:lstStyle/>
          <a:p>
            <a:pPr algn="ctr"/>
            <a:r>
              <a:rPr lang="en-US" dirty="0"/>
              <a:t>A typical Day While Teaching Calculus II</a:t>
            </a:r>
          </a:p>
        </p:txBody>
      </p:sp>
      <p:sp>
        <p:nvSpPr>
          <p:cNvPr id="3" name="Content Placeholder 2">
            <a:extLst>
              <a:ext uri="{FF2B5EF4-FFF2-40B4-BE49-F238E27FC236}">
                <a16:creationId xmlns:a16="http://schemas.microsoft.com/office/drawing/2014/main" id="{71B6E8E9-BB47-480F-8B9D-5B9F844E7B81}"/>
              </a:ext>
            </a:extLst>
          </p:cNvPr>
          <p:cNvSpPr>
            <a:spLocks noGrp="1"/>
          </p:cNvSpPr>
          <p:nvPr>
            <p:ph idx="1"/>
          </p:nvPr>
        </p:nvSpPr>
        <p:spPr>
          <a:xfrm>
            <a:off x="685801" y="2299909"/>
            <a:ext cx="10891156" cy="4296833"/>
          </a:xfrm>
        </p:spPr>
        <p:txBody>
          <a:bodyPr anchor="t">
            <a:normAutofit/>
          </a:bodyPr>
          <a:lstStyle/>
          <a:p>
            <a:endParaRPr lang="en-US" dirty="0"/>
          </a:p>
          <a:p>
            <a:pPr marL="0" indent="0">
              <a:buNone/>
            </a:pPr>
            <a:endParaRPr lang="en-US"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endParaRPr lang="en-US" sz="2000" dirty="0"/>
          </a:p>
          <a:p>
            <a:pPr marL="1371600" indent="-1355725">
              <a:lnSpc>
                <a:spcPct val="90000"/>
              </a:lnSpc>
              <a:buNone/>
            </a:pPr>
            <a:r>
              <a:rPr lang="en-US" sz="2000" dirty="0"/>
              <a:t>SAM:	Regular </a:t>
            </a:r>
            <a:r>
              <a:rPr lang="en-US" sz="2000" i="1" dirty="0"/>
              <a:t>n</a:t>
            </a:r>
            <a:r>
              <a:rPr lang="en-US" sz="2000" dirty="0"/>
              <a:t>-</a:t>
            </a:r>
            <a:r>
              <a:rPr lang="en-US" sz="2000" dirty="0" err="1"/>
              <a:t>gons</a:t>
            </a:r>
            <a:r>
              <a:rPr lang="en-US" sz="2000" dirty="0"/>
              <a:t>. Is this geometry or calculus?</a:t>
            </a:r>
          </a:p>
          <a:p>
            <a:pPr marL="1371600" indent="-1355725">
              <a:lnSpc>
                <a:spcPct val="90000"/>
              </a:lnSpc>
              <a:buNone/>
            </a:pPr>
            <a:r>
              <a:rPr lang="en-US" sz="2000" dirty="0"/>
              <a:t>PROFESSOR:	Much of mathematics does not fit into nice neat, disjoint categories. Based on your experiences in calculus so far, this should not be a big surprise for you.</a:t>
            </a:r>
          </a:p>
          <a:p>
            <a:pPr marL="1371600" indent="-1355725">
              <a:lnSpc>
                <a:spcPct val="90000"/>
              </a:lnSpc>
              <a:buNone/>
            </a:pPr>
            <a:r>
              <a:rPr lang="en-US" sz="2000" dirty="0"/>
              <a:t>SAM:	I still don’t like the sound of “regular </a:t>
            </a:r>
            <a:r>
              <a:rPr lang="en-US" sz="2000" i="1" dirty="0"/>
              <a:t>n</a:t>
            </a:r>
            <a:r>
              <a:rPr lang="en-US" sz="2000" dirty="0"/>
              <a:t>-</a:t>
            </a:r>
            <a:r>
              <a:rPr lang="en-US" sz="2000" dirty="0" err="1"/>
              <a:t>gons</a:t>
            </a:r>
            <a:r>
              <a:rPr lang="en-US" sz="2000" dirty="0"/>
              <a:t>”. What if I just consider equilateral triangles?</a:t>
            </a:r>
          </a:p>
          <a:p>
            <a:pPr marL="1371600" indent="-1355725">
              <a:lnSpc>
                <a:spcPct val="90000"/>
              </a:lnSpc>
              <a:buNone/>
            </a:pPr>
            <a:r>
              <a:rPr lang="en-US" sz="2000" dirty="0"/>
              <a:t>PROFESSOR: Go ahead. I look forward to seeing a thorough investigation of the area/perimeter question for equilateral triangles.</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2019598187"/>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4278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rPr>
                                  <m:t>𝜋</m:t>
                                </m:r>
                                <m:r>
                                  <a:rPr lang="en-US" b="0" i="1" smtClean="0">
                                    <a:solidFill>
                                      <a:srgbClr val="00B050"/>
                                    </a:solidFill>
                                    <a:latin typeface="Cambria Math" panose="02040503050406030204" pitchFamily="18" charset="0"/>
                                  </a:rPr>
                                  <m:t>𝑟</m:t>
                                </m:r>
                              </m:oMath>
                            </m:oMathPara>
                          </a14:m>
                          <a:endParaRPr lang="en-US" dirty="0">
                            <a:solidFill>
                              <a:srgbClr val="00B050"/>
                            </a:solidFill>
                          </a:endParaRPr>
                        </a:p>
                      </a:txBody>
                      <a:tcPr anchor="ctr"/>
                    </a:tc>
                    <a:extLst>
                      <a:ext uri="{0D108BD9-81ED-4DB2-BD59-A6C34878D82A}">
                        <a16:rowId xmlns:a16="http://schemas.microsoft.com/office/drawing/2014/main" val="3648518359"/>
                      </a:ext>
                    </a:extLst>
                  </a:tr>
                  <a:tr h="0">
                    <a:tc>
                      <a:txBody>
                        <a:bodyPr/>
                        <a:lstStyle/>
                        <a:p>
                          <a:pPr algn="ctr"/>
                          <a:r>
                            <a:rPr lang="en-US" dirty="0"/>
                            <a:t>Sphere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𝑆</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𝑉</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𝜋</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𝑟</m:t>
                                    </m:r>
                                  </m:e>
                                  <m:sup>
                                    <m:r>
                                      <a:rPr lang="en-US" b="0" i="1" smtClean="0">
                                        <a:solidFill>
                                          <a:srgbClr val="00B050"/>
                                        </a:solidFill>
                                        <a:latin typeface="Cambria Math" panose="02040503050406030204" pitchFamily="18" charset="0"/>
                                      </a:rPr>
                                      <m:t>2</m:t>
                                    </m:r>
                                  </m:sup>
                                </m:sSup>
                              </m:oMath>
                            </m:oMathPara>
                          </a14:m>
                          <a:endParaRPr lang="en-US" dirty="0">
                            <a:solidFill>
                              <a:srgbClr val="00B050"/>
                            </a:solidFill>
                          </a:endParaRPr>
                        </a:p>
                      </a:txBody>
                      <a:tcPr anchor="ctr"/>
                    </a:tc>
                    <a:extLst>
                      <a:ext uri="{0D108BD9-81ED-4DB2-BD59-A6C34878D82A}">
                        <a16:rowId xmlns:a16="http://schemas.microsoft.com/office/drawing/2014/main" val="4111045143"/>
                      </a:ext>
                    </a:extLst>
                  </a:tr>
                  <a:tr h="0">
                    <a:tc>
                      <a:txBody>
                        <a:bodyPr/>
                        <a:lstStyle/>
                        <a:p>
                          <a:pPr algn="ctr"/>
                          <a:r>
                            <a:rPr lang="en-US" dirty="0"/>
                            <a:t>Square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𝑠</m:t>
                                </m:r>
                              </m:oMath>
                            </m:oMathPara>
                          </a14:m>
                          <a:endParaRPr lang="en-US" dirty="0">
                            <a:solidFill>
                              <a:srgbClr val="FF0000"/>
                            </a:solidFill>
                          </a:endParaRPr>
                        </a:p>
                      </a:txBody>
                      <a:tcPr anchor="ctr"/>
                    </a:tc>
                    <a:extLst>
                      <a:ext uri="{0D108BD9-81ED-4DB2-BD59-A6C34878D82A}">
                        <a16:rowId xmlns:a16="http://schemas.microsoft.com/office/drawing/2014/main" val="995175336"/>
                      </a:ext>
                    </a:extLst>
                  </a:tr>
                  <a:tr h="0">
                    <a:tc>
                      <a:txBody>
                        <a:bodyPr/>
                        <a:lstStyle/>
                        <a:p>
                          <a:pPr algn="ctr"/>
                          <a:r>
                            <a:rPr lang="en-US" dirty="0"/>
                            <a:t>Square </a:t>
                          </a:r>
                          <a14:m>
                            <m:oMath xmlns:m="http://schemas.openxmlformats.org/officeDocument/2006/math">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r</m:t>
                                  </m:r>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num>
                                    <m:den>
                                      <m:r>
                                        <a:rPr lang="en-US" sz="1800" b="0" i="1" smtClean="0">
                                          <a:latin typeface="Cambria Math" panose="02040503050406030204" pitchFamily="18" charset="0"/>
                                        </a:rPr>
                                        <m:t>2</m:t>
                                      </m:r>
                                    </m:den>
                                  </m:f>
                                  <m:r>
                                    <a:rPr lang="en-US" sz="1800" b="0" i="1" smtClean="0">
                                      <a:latin typeface="Cambria Math" panose="02040503050406030204" pitchFamily="18" charset="0"/>
                                    </a:rPr>
                                    <m:t>𝑠</m:t>
                                  </m:r>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=4</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2</m:t>
                                    </m:r>
                                  </m:e>
                                </m:rad>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𝐴</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=4</m:t>
                                </m:r>
                                <m:r>
                                  <a:rPr lang="en-US" b="0" i="1" smtClean="0">
                                    <a:solidFill>
                                      <a:srgbClr val="FF0000"/>
                                    </a:solidFill>
                                    <a:latin typeface="Cambria Math" panose="02040503050406030204" pitchFamily="18" charset="0"/>
                                  </a:rPr>
                                  <m:t>𝑟</m:t>
                                </m:r>
                              </m:oMath>
                            </m:oMathPara>
                          </a14:m>
                          <a:endParaRPr lang="en-US" dirty="0">
                            <a:solidFill>
                              <a:srgbClr val="FF0000"/>
                            </a:solidFill>
                          </a:endParaRPr>
                        </a:p>
                      </a:txBody>
                      <a:tcPr anchor="ctr"/>
                    </a:tc>
                    <a:extLst>
                      <a:ext uri="{0D108BD9-81ED-4DB2-BD59-A6C34878D82A}">
                        <a16:rowId xmlns:a16="http://schemas.microsoft.com/office/drawing/2014/main" val="2032662778"/>
                      </a:ext>
                    </a:extLst>
                  </a:tr>
                  <a:tr h="0">
                    <a:tc>
                      <a:txBody>
                        <a:bodyPr/>
                        <a:lstStyle/>
                        <a:p>
                          <a:pPr algn="ctr"/>
                          <a:r>
                            <a:rPr lang="en-US" dirty="0"/>
                            <a:t>Square </a:t>
                          </a:r>
                          <a14:m>
                            <m:oMath xmlns:m="http://schemas.openxmlformats.org/officeDocument/2006/math">
                              <m:d>
                                <m:dPr>
                                  <m:ctrlPr>
                                    <a:rPr lang="en-US" sz="1800" b="0" i="1" dirty="0" smtClean="0">
                                      <a:latin typeface="Cambria Math" panose="02040503050406030204" pitchFamily="18" charset="0"/>
                                    </a:rPr>
                                  </m:ctrlPr>
                                </m:dPr>
                                <m:e>
                                  <m:r>
                                    <a:rPr lang="en-US" sz="1800" i="1" dirty="0" smtClean="0">
                                      <a:latin typeface="Cambria Math" panose="02040503050406030204" pitchFamily="18" charset="0"/>
                                    </a:rPr>
                                    <m:t>𝑎</m:t>
                                  </m:r>
                                  <m:r>
                                    <a:rPr lang="en-US" sz="1800" i="1" dirty="0" smtClean="0">
                                      <a:latin typeface="Cambria Math" panose="02040503050406030204" pitchFamily="18" charset="0"/>
                                    </a:rPr>
                                    <m:t>=</m:t>
                                  </m:r>
                                  <m:f>
                                    <m:fPr>
                                      <m:ctrlPr>
                                        <a:rPr lang="en-US" sz="1800" i="1" dirty="0" smtClean="0">
                                          <a:latin typeface="Cambria Math" panose="02040503050406030204" pitchFamily="18" charset="0"/>
                                        </a:rPr>
                                      </m:ctrlPr>
                                    </m:fPr>
                                    <m:num>
                                      <m:r>
                                        <a:rPr lang="en-US" sz="1800" i="1" dirty="0" smtClean="0">
                                          <a:latin typeface="Cambria Math" panose="02040503050406030204" pitchFamily="18" charset="0"/>
                                        </a:rPr>
                                        <m:t>𝑠</m:t>
                                      </m:r>
                                    </m:num>
                                    <m:den>
                                      <m:r>
                                        <a:rPr lang="en-US" sz="1800" i="1" dirty="0" smtClean="0">
                                          <a:latin typeface="Cambria Math" panose="02040503050406030204" pitchFamily="18" charset="0"/>
                                        </a:rPr>
                                        <m:t>2</m:t>
                                      </m:r>
                                    </m:den>
                                  </m:f>
                                </m:e>
                              </m:d>
                            </m:oMath>
                          </a14:m>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oMath>
                            </m:oMathPara>
                          </a14:m>
                          <a:endParaRPr lang="en-US"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=4</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𝐴</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=8</m:t>
                                </m:r>
                                <m:r>
                                  <a:rPr lang="en-US" b="0" i="1" smtClean="0">
                                    <a:solidFill>
                                      <a:srgbClr val="00B050"/>
                                    </a:solidFill>
                                    <a:latin typeface="Cambria Math" panose="02040503050406030204" pitchFamily="18" charset="0"/>
                                  </a:rPr>
                                  <m:t>𝑎</m:t>
                                </m:r>
                              </m:oMath>
                            </m:oMathPara>
                          </a14:m>
                          <a:endParaRPr lang="en-US" dirty="0">
                            <a:solidFill>
                              <a:srgbClr val="00B050"/>
                            </a:solidFill>
                          </a:endParaRPr>
                        </a:p>
                      </a:txBody>
                      <a:tcPr anchor="ctr"/>
                    </a:tc>
                    <a:extLst>
                      <a:ext uri="{0D108BD9-81ED-4DB2-BD59-A6C34878D82A}">
                        <a16:rowId xmlns:a16="http://schemas.microsoft.com/office/drawing/2014/main" val="2120667510"/>
                      </a:ext>
                    </a:extLst>
                  </a:tr>
                </a:tbl>
              </a:graphicData>
            </a:graphic>
          </p:graphicFrame>
        </mc:Choice>
        <mc:Fallback xmlns="">
          <p:graphicFrame>
            <p:nvGraphicFramePr>
              <p:cNvPr id="7" name="Table 6">
                <a:extLst>
                  <a:ext uri="{FF2B5EF4-FFF2-40B4-BE49-F238E27FC236}">
                    <a16:creationId xmlns:a16="http://schemas.microsoft.com/office/drawing/2014/main" id="{DD83DC88-967A-F88A-1ECE-827B5C6C8467}"/>
                  </a:ext>
                </a:extLst>
              </p:cNvPr>
              <p:cNvGraphicFramePr>
                <a:graphicFrameLocks noGrp="1"/>
              </p:cNvGraphicFramePr>
              <p:nvPr>
                <p:extLst>
                  <p:ext uri="{D42A27DB-BD31-4B8C-83A1-F6EECF244321}">
                    <p14:modId xmlns:p14="http://schemas.microsoft.com/office/powerpoint/2010/main" val="2019598187"/>
                  </p:ext>
                </p:extLst>
              </p:nvPr>
            </p:nvGraphicFramePr>
            <p:xfrm>
              <a:off x="1796106" y="1259457"/>
              <a:ext cx="7910813" cy="2746820"/>
            </p:xfrm>
            <a:graphic>
              <a:graphicData uri="http://schemas.openxmlformats.org/drawingml/2006/table">
                <a:tbl>
                  <a:tblPr firstRow="1" bandRow="1">
                    <a:tableStyleId>{5C22544A-7EE6-4342-B048-85BDC9FD1C3A}</a:tableStyleId>
                  </a:tblPr>
                  <a:tblGrid>
                    <a:gridCol w="2105234">
                      <a:extLst>
                        <a:ext uri="{9D8B030D-6E8A-4147-A177-3AD203B41FA5}">
                          <a16:colId xmlns:a16="http://schemas.microsoft.com/office/drawing/2014/main" val="3730276331"/>
                        </a:ext>
                      </a:extLst>
                    </a:gridCol>
                    <a:gridCol w="1589005">
                      <a:extLst>
                        <a:ext uri="{9D8B030D-6E8A-4147-A177-3AD203B41FA5}">
                          <a16:colId xmlns:a16="http://schemas.microsoft.com/office/drawing/2014/main" val="678698692"/>
                        </a:ext>
                      </a:extLst>
                    </a:gridCol>
                    <a:gridCol w="2632703">
                      <a:extLst>
                        <a:ext uri="{9D8B030D-6E8A-4147-A177-3AD203B41FA5}">
                          <a16:colId xmlns:a16="http://schemas.microsoft.com/office/drawing/2014/main" val="2299635422"/>
                        </a:ext>
                      </a:extLst>
                    </a:gridCol>
                    <a:gridCol w="1583871">
                      <a:extLst>
                        <a:ext uri="{9D8B030D-6E8A-4147-A177-3AD203B41FA5}">
                          <a16:colId xmlns:a16="http://schemas.microsoft.com/office/drawing/2014/main" val="4094063766"/>
                        </a:ext>
                      </a:extLst>
                    </a:gridCol>
                  </a:tblGrid>
                  <a:tr h="365760">
                    <a:tc>
                      <a:txBody>
                        <a:bodyPr/>
                        <a:lstStyle/>
                        <a:p>
                          <a:pPr algn="ctr"/>
                          <a:r>
                            <a:rPr lang="en-US" dirty="0"/>
                            <a:t>Object</a:t>
                          </a:r>
                        </a:p>
                      </a:txBody>
                      <a:tcPr/>
                    </a:tc>
                    <a:tc>
                      <a:txBody>
                        <a:bodyPr/>
                        <a:lstStyle/>
                        <a:p>
                          <a:pPr algn="ctr"/>
                          <a:r>
                            <a:rPr lang="en-US" dirty="0"/>
                            <a:t>Area/Volume</a:t>
                          </a:r>
                        </a:p>
                      </a:txBody>
                      <a:tcPr/>
                    </a:tc>
                    <a:tc>
                      <a:txBody>
                        <a:bodyPr/>
                        <a:lstStyle/>
                        <a:p>
                          <a:pPr algn="ctr"/>
                          <a:r>
                            <a:rPr lang="en-US" dirty="0"/>
                            <a:t>Perimeter/Surface Area</a:t>
                          </a:r>
                        </a:p>
                      </a:txBody>
                      <a:tcPr/>
                    </a:tc>
                    <a:tc>
                      <a:txBody>
                        <a:bodyPr/>
                        <a:lstStyle/>
                        <a:p>
                          <a:pPr algn="ctr"/>
                          <a:endParaRPr lang="en-US" dirty="0"/>
                        </a:p>
                      </a:txBody>
                      <a:tcPr/>
                    </a:tc>
                    <a:extLst>
                      <a:ext uri="{0D108BD9-81ED-4DB2-BD59-A6C34878D82A}">
                        <a16:rowId xmlns:a16="http://schemas.microsoft.com/office/drawing/2014/main" val="275901331"/>
                      </a:ext>
                    </a:extLst>
                  </a:tr>
                  <a:tr h="370840">
                    <a:tc>
                      <a:txBody>
                        <a:bodyPr/>
                        <a:lstStyle/>
                        <a:p>
                          <a:pPr algn="ctr"/>
                          <a:r>
                            <a:rPr lang="en-US" dirty="0"/>
                            <a:t>Circle</a:t>
                          </a:r>
                        </a:p>
                      </a:txBody>
                      <a:tcPr anchor="ctr"/>
                    </a:tc>
                    <a:tc>
                      <a:txBody>
                        <a:bodyPr/>
                        <a:lstStyle/>
                        <a:p>
                          <a:endParaRPr lang="en-US"/>
                        </a:p>
                      </a:txBody>
                      <a:tcPr anchor="ctr">
                        <a:blipFill>
                          <a:blip r:embed="rId3"/>
                          <a:stretch>
                            <a:fillRect l="-133600" t="-110345" r="-268000" b="-558621"/>
                          </a:stretch>
                        </a:blipFill>
                      </a:tcPr>
                    </a:tc>
                    <a:tc>
                      <a:txBody>
                        <a:bodyPr/>
                        <a:lstStyle/>
                        <a:p>
                          <a:endParaRPr lang="en-US"/>
                        </a:p>
                      </a:txBody>
                      <a:tcPr anchor="ctr">
                        <a:blipFill>
                          <a:blip r:embed="rId3"/>
                          <a:stretch>
                            <a:fillRect l="-140385" t="-110345" r="-61058" b="-558621"/>
                          </a:stretch>
                        </a:blipFill>
                      </a:tcPr>
                    </a:tc>
                    <a:tc>
                      <a:txBody>
                        <a:bodyPr/>
                        <a:lstStyle/>
                        <a:p>
                          <a:endParaRPr lang="en-US"/>
                        </a:p>
                      </a:txBody>
                      <a:tcPr anchor="ctr">
                        <a:blipFill>
                          <a:blip r:embed="rId3"/>
                          <a:stretch>
                            <a:fillRect l="-400000" t="-110345" r="-1600" b="-558621"/>
                          </a:stretch>
                        </a:blipFill>
                      </a:tcPr>
                    </a:tc>
                    <a:extLst>
                      <a:ext uri="{0D108BD9-81ED-4DB2-BD59-A6C34878D82A}">
                        <a16:rowId xmlns:a16="http://schemas.microsoft.com/office/drawing/2014/main" val="3648518359"/>
                      </a:ext>
                    </a:extLst>
                  </a:tr>
                  <a:tr h="605790">
                    <a:tc>
                      <a:txBody>
                        <a:bodyPr/>
                        <a:lstStyle/>
                        <a:p>
                          <a:pPr algn="ctr"/>
                          <a:r>
                            <a:rPr lang="en-US" dirty="0"/>
                            <a:t>Sphere</a:t>
                          </a:r>
                        </a:p>
                      </a:txBody>
                      <a:tcPr anchor="ctr"/>
                    </a:tc>
                    <a:tc>
                      <a:txBody>
                        <a:bodyPr/>
                        <a:lstStyle/>
                        <a:p>
                          <a:endParaRPr lang="en-US"/>
                        </a:p>
                      </a:txBody>
                      <a:tcPr anchor="ctr">
                        <a:blipFill>
                          <a:blip r:embed="rId3"/>
                          <a:stretch>
                            <a:fillRect l="-133600" t="-127083" r="-268000" b="-237500"/>
                          </a:stretch>
                        </a:blipFill>
                      </a:tcPr>
                    </a:tc>
                    <a:tc>
                      <a:txBody>
                        <a:bodyPr/>
                        <a:lstStyle/>
                        <a:p>
                          <a:endParaRPr lang="en-US"/>
                        </a:p>
                      </a:txBody>
                      <a:tcPr anchor="ctr">
                        <a:blipFill>
                          <a:blip r:embed="rId3"/>
                          <a:stretch>
                            <a:fillRect l="-140385" t="-127083" r="-61058" b="-237500"/>
                          </a:stretch>
                        </a:blipFill>
                      </a:tcPr>
                    </a:tc>
                    <a:tc>
                      <a:txBody>
                        <a:bodyPr/>
                        <a:lstStyle/>
                        <a:p>
                          <a:endParaRPr lang="en-US"/>
                        </a:p>
                      </a:txBody>
                      <a:tcPr anchor="ctr">
                        <a:blipFill>
                          <a:blip r:embed="rId3"/>
                          <a:stretch>
                            <a:fillRect l="-400000" t="-127083" r="-1600" b="-237500"/>
                          </a:stretch>
                        </a:blipFill>
                      </a:tcPr>
                    </a:tc>
                    <a:extLst>
                      <a:ext uri="{0D108BD9-81ED-4DB2-BD59-A6C34878D82A}">
                        <a16:rowId xmlns:a16="http://schemas.microsoft.com/office/drawing/2014/main" val="4111045143"/>
                      </a:ext>
                    </a:extLst>
                  </a:tr>
                  <a:tr h="365760">
                    <a:tc>
                      <a:txBody>
                        <a:bodyPr/>
                        <a:lstStyle/>
                        <a:p>
                          <a:pPr algn="ctr"/>
                          <a:r>
                            <a:rPr lang="en-US" dirty="0"/>
                            <a:t>Square</a:t>
                          </a:r>
                        </a:p>
                      </a:txBody>
                      <a:tcPr anchor="ctr"/>
                    </a:tc>
                    <a:tc>
                      <a:txBody>
                        <a:bodyPr/>
                        <a:lstStyle/>
                        <a:p>
                          <a:endParaRPr lang="en-US"/>
                        </a:p>
                      </a:txBody>
                      <a:tcPr anchor="ctr">
                        <a:blipFill>
                          <a:blip r:embed="rId3"/>
                          <a:stretch>
                            <a:fillRect l="-133600" t="-375862" r="-268000" b="-293103"/>
                          </a:stretch>
                        </a:blipFill>
                      </a:tcPr>
                    </a:tc>
                    <a:tc>
                      <a:txBody>
                        <a:bodyPr/>
                        <a:lstStyle/>
                        <a:p>
                          <a:endParaRPr lang="en-US"/>
                        </a:p>
                      </a:txBody>
                      <a:tcPr anchor="ctr">
                        <a:blipFill>
                          <a:blip r:embed="rId3"/>
                          <a:stretch>
                            <a:fillRect l="-140385" t="-375862" r="-61058" b="-293103"/>
                          </a:stretch>
                        </a:blipFill>
                      </a:tcPr>
                    </a:tc>
                    <a:tc>
                      <a:txBody>
                        <a:bodyPr/>
                        <a:lstStyle/>
                        <a:p>
                          <a:endParaRPr lang="en-US"/>
                        </a:p>
                      </a:txBody>
                      <a:tcPr anchor="ctr">
                        <a:blipFill>
                          <a:blip r:embed="rId3"/>
                          <a:stretch>
                            <a:fillRect l="-400000" t="-375862" r="-1600" b="-293103"/>
                          </a:stretch>
                        </a:blipFill>
                      </a:tcPr>
                    </a:tc>
                    <a:extLst>
                      <a:ext uri="{0D108BD9-81ED-4DB2-BD59-A6C34878D82A}">
                        <a16:rowId xmlns:a16="http://schemas.microsoft.com/office/drawing/2014/main" val="995175336"/>
                      </a:ext>
                    </a:extLst>
                  </a:tr>
                  <a:tr h="536702">
                    <a:tc>
                      <a:txBody>
                        <a:bodyPr/>
                        <a:lstStyle/>
                        <a:p>
                          <a:endParaRPr lang="en-US"/>
                        </a:p>
                      </a:txBody>
                      <a:tcPr anchor="ctr">
                        <a:blipFill>
                          <a:blip r:embed="rId3"/>
                          <a:stretch>
                            <a:fillRect l="-602" t="-328571" r="-277108" b="-102381"/>
                          </a:stretch>
                        </a:blipFill>
                      </a:tcPr>
                    </a:tc>
                    <a:tc>
                      <a:txBody>
                        <a:bodyPr/>
                        <a:lstStyle/>
                        <a:p>
                          <a:endParaRPr lang="en-US"/>
                        </a:p>
                      </a:txBody>
                      <a:tcPr anchor="ctr">
                        <a:blipFill>
                          <a:blip r:embed="rId3"/>
                          <a:stretch>
                            <a:fillRect l="-133600" t="-328571" r="-268000" b="-102381"/>
                          </a:stretch>
                        </a:blipFill>
                      </a:tcPr>
                    </a:tc>
                    <a:tc>
                      <a:txBody>
                        <a:bodyPr/>
                        <a:lstStyle/>
                        <a:p>
                          <a:endParaRPr lang="en-US"/>
                        </a:p>
                      </a:txBody>
                      <a:tcPr anchor="ctr">
                        <a:blipFill>
                          <a:blip r:embed="rId3"/>
                          <a:stretch>
                            <a:fillRect l="-140385" t="-328571" r="-61058" b="-102381"/>
                          </a:stretch>
                        </a:blipFill>
                      </a:tcPr>
                    </a:tc>
                    <a:tc>
                      <a:txBody>
                        <a:bodyPr/>
                        <a:lstStyle/>
                        <a:p>
                          <a:endParaRPr lang="en-US"/>
                        </a:p>
                      </a:txBody>
                      <a:tcPr anchor="ctr">
                        <a:blipFill>
                          <a:blip r:embed="rId3"/>
                          <a:stretch>
                            <a:fillRect l="-400000" t="-328571" r="-1600" b="-102381"/>
                          </a:stretch>
                        </a:blipFill>
                      </a:tcPr>
                    </a:tc>
                    <a:extLst>
                      <a:ext uri="{0D108BD9-81ED-4DB2-BD59-A6C34878D82A}">
                        <a16:rowId xmlns:a16="http://schemas.microsoft.com/office/drawing/2014/main" val="2032662778"/>
                      </a:ext>
                    </a:extLst>
                  </a:tr>
                  <a:tr h="501968">
                    <a:tc>
                      <a:txBody>
                        <a:bodyPr/>
                        <a:lstStyle/>
                        <a:p>
                          <a:endParaRPr lang="en-US"/>
                        </a:p>
                      </a:txBody>
                      <a:tcPr anchor="ctr">
                        <a:blipFill>
                          <a:blip r:embed="rId3"/>
                          <a:stretch>
                            <a:fillRect l="-602" t="-450000" r="-277108" b="-7500"/>
                          </a:stretch>
                        </a:blipFill>
                      </a:tcPr>
                    </a:tc>
                    <a:tc>
                      <a:txBody>
                        <a:bodyPr/>
                        <a:lstStyle/>
                        <a:p>
                          <a:endParaRPr lang="en-US"/>
                        </a:p>
                      </a:txBody>
                      <a:tcPr anchor="ctr">
                        <a:blipFill>
                          <a:blip r:embed="rId3"/>
                          <a:stretch>
                            <a:fillRect l="-133600" t="-450000" r="-268000" b="-7500"/>
                          </a:stretch>
                        </a:blipFill>
                      </a:tcPr>
                    </a:tc>
                    <a:tc>
                      <a:txBody>
                        <a:bodyPr/>
                        <a:lstStyle/>
                        <a:p>
                          <a:endParaRPr lang="en-US"/>
                        </a:p>
                      </a:txBody>
                      <a:tcPr anchor="ctr">
                        <a:blipFill>
                          <a:blip r:embed="rId3"/>
                          <a:stretch>
                            <a:fillRect l="-140385" t="-450000" r="-61058" b="-7500"/>
                          </a:stretch>
                        </a:blipFill>
                      </a:tcPr>
                    </a:tc>
                    <a:tc>
                      <a:txBody>
                        <a:bodyPr/>
                        <a:lstStyle/>
                        <a:p>
                          <a:endParaRPr lang="en-US"/>
                        </a:p>
                      </a:txBody>
                      <a:tcPr anchor="ctr">
                        <a:blipFill>
                          <a:blip r:embed="rId3"/>
                          <a:stretch>
                            <a:fillRect l="-400000" t="-450000" r="-1600" b="-7500"/>
                          </a:stretch>
                        </a:blipFill>
                      </a:tcPr>
                    </a:tc>
                    <a:extLst>
                      <a:ext uri="{0D108BD9-81ED-4DB2-BD59-A6C34878D82A}">
                        <a16:rowId xmlns:a16="http://schemas.microsoft.com/office/drawing/2014/main" val="2120667510"/>
                      </a:ext>
                    </a:extLst>
                  </a:tr>
                </a:tbl>
              </a:graphicData>
            </a:graphic>
          </p:graphicFrame>
        </mc:Fallback>
      </mc:AlternateContent>
    </p:spTree>
    <p:extLst>
      <p:ext uri="{BB962C8B-B14F-4D97-AF65-F5344CB8AC3E}">
        <p14:creationId xmlns:p14="http://schemas.microsoft.com/office/powerpoint/2010/main" val="23901507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{F25728C3-1155-BE41-8CFD-EF68242E4BA6}tf10001058</Template>
  <TotalTime>15063</TotalTime>
  <Words>2648</Words>
  <Application>Microsoft Macintosh PowerPoint</Application>
  <PresentationFormat>Widescreen</PresentationFormat>
  <Paragraphs>386</Paragraphs>
  <Slides>25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Cambria Math</vt:lpstr>
      <vt:lpstr>Times New Roman</vt:lpstr>
      <vt:lpstr>Celestial</vt:lpstr>
      <vt:lpstr>Visualizing the Derivative Relationship Between “Volume” and “Surface Area”</vt:lpstr>
      <vt:lpstr>Abstract</vt:lpstr>
      <vt:lpstr>A Typical Day While Teaching Calculus II</vt:lpstr>
      <vt:lpstr>A Typical Day While Teaching Calculus II</vt:lpstr>
      <vt:lpstr>A Typical Day While Teaching Calculus II</vt:lpstr>
      <vt:lpstr>A Typical Day While Teaching Calculus II</vt:lpstr>
      <vt:lpstr>A Typical Day While Teaching Calculus II</vt:lpstr>
      <vt:lpstr>A Typical Day While Teaching Calculus II</vt:lpstr>
      <vt:lpstr>A typical Day While Teaching Calculus II</vt:lpstr>
      <vt:lpstr>SAM’s Analysis of Equilateral Triangles</vt:lpstr>
      <vt:lpstr>JANE’s Analysis of Equilateral Triangles</vt:lpstr>
      <vt:lpstr>Jane’s Analysis of Equilateral Triangles</vt:lpstr>
      <vt:lpstr>The next Day While Teaching Calculus II</vt:lpstr>
      <vt:lpstr>I thought this Talk was about “Visualizations”?</vt:lpstr>
      <vt:lpstr>And also for Platonic solids in 3 dimensions</vt:lpstr>
      <vt:lpstr>General case for regular polygons/polyhedra</vt:lpstr>
      <vt:lpstr>2D Examples: Regular n-gons</vt:lpstr>
      <vt:lpstr>3D Examples – Platonic Solids</vt:lpstr>
      <vt:lpstr>Higher dimensional Examples: Hyperspheres</vt:lpstr>
      <vt:lpstr>General Observation</vt:lpstr>
      <vt:lpstr>Example 1: Rectangles of Fixed Width</vt:lpstr>
      <vt:lpstr>Example 2: Similar Rectangles</vt:lpstr>
      <vt:lpstr>Example 3: Similar Ellipses x^2/a^2 +y^2/b^2 =s^2</vt:lpstr>
      <vt:lpstr>Example 4: More Ellipses x^2/a^2 +y^2/〖(sb)〗^2 =1</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Visualizing the Derivative Relationship Between “Volume” and “Surface Area”</dc:title>
  <dc:creator>Meade, Douglas</dc:creator>
  <cp:lastModifiedBy>Meade, Douglas</cp:lastModifiedBy>
  <cp:revision>1</cp:revision>
  <dcterms:created xsi:type="dcterms:W3CDTF">2022-12-05T19:17:41Z</dcterms:created>
  <dcterms:modified xsi:type="dcterms:W3CDTF">2022-12-21T05:26:57Z</dcterms:modified>
</cp:coreProperties>
</file>